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9" r:id="rId13"/>
    <p:sldId id="27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6" d="100"/>
          <a:sy n="106" d="100"/>
        </p:scale>
        <p:origin x="18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D3225F-DD33-497C-BEDA-5D3B318E691E}"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243A0F-C333-4B58-89A3-774CF8D90362}" type="slidenum">
              <a:rPr lang="en-US" smtClean="0"/>
              <a:t>‹#›</a:t>
            </a:fld>
            <a:endParaRPr lang="en-US"/>
          </a:p>
        </p:txBody>
      </p:sp>
    </p:spTree>
    <p:extLst>
      <p:ext uri="{BB962C8B-B14F-4D97-AF65-F5344CB8AC3E}">
        <p14:creationId xmlns:p14="http://schemas.microsoft.com/office/powerpoint/2010/main" val="1096310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D3225F-DD33-497C-BEDA-5D3B318E691E}"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243A0F-C333-4B58-89A3-774CF8D90362}" type="slidenum">
              <a:rPr lang="en-US" smtClean="0"/>
              <a:t>‹#›</a:t>
            </a:fld>
            <a:endParaRPr lang="en-US"/>
          </a:p>
        </p:txBody>
      </p:sp>
    </p:spTree>
    <p:extLst>
      <p:ext uri="{BB962C8B-B14F-4D97-AF65-F5344CB8AC3E}">
        <p14:creationId xmlns:p14="http://schemas.microsoft.com/office/powerpoint/2010/main" val="857268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D3225F-DD33-497C-BEDA-5D3B318E691E}"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243A0F-C333-4B58-89A3-774CF8D90362}" type="slidenum">
              <a:rPr lang="en-US" smtClean="0"/>
              <a:t>‹#›</a:t>
            </a:fld>
            <a:endParaRPr lang="en-US"/>
          </a:p>
        </p:txBody>
      </p:sp>
    </p:spTree>
    <p:extLst>
      <p:ext uri="{BB962C8B-B14F-4D97-AF65-F5344CB8AC3E}">
        <p14:creationId xmlns:p14="http://schemas.microsoft.com/office/powerpoint/2010/main" val="3864884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D3225F-DD33-497C-BEDA-5D3B318E691E}"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243A0F-C333-4B58-89A3-774CF8D90362}" type="slidenum">
              <a:rPr lang="en-US" smtClean="0"/>
              <a:t>‹#›</a:t>
            </a:fld>
            <a:endParaRPr lang="en-US"/>
          </a:p>
        </p:txBody>
      </p:sp>
    </p:spTree>
    <p:extLst>
      <p:ext uri="{BB962C8B-B14F-4D97-AF65-F5344CB8AC3E}">
        <p14:creationId xmlns:p14="http://schemas.microsoft.com/office/powerpoint/2010/main" val="1219468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D3225F-DD33-497C-BEDA-5D3B318E691E}"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243A0F-C333-4B58-89A3-774CF8D90362}" type="slidenum">
              <a:rPr lang="en-US" smtClean="0"/>
              <a:t>‹#›</a:t>
            </a:fld>
            <a:endParaRPr lang="en-US"/>
          </a:p>
        </p:txBody>
      </p:sp>
    </p:spTree>
    <p:extLst>
      <p:ext uri="{BB962C8B-B14F-4D97-AF65-F5344CB8AC3E}">
        <p14:creationId xmlns:p14="http://schemas.microsoft.com/office/powerpoint/2010/main" val="3154048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D3225F-DD33-497C-BEDA-5D3B318E691E}"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243A0F-C333-4B58-89A3-774CF8D90362}" type="slidenum">
              <a:rPr lang="en-US" smtClean="0"/>
              <a:t>‹#›</a:t>
            </a:fld>
            <a:endParaRPr lang="en-US"/>
          </a:p>
        </p:txBody>
      </p:sp>
    </p:spTree>
    <p:extLst>
      <p:ext uri="{BB962C8B-B14F-4D97-AF65-F5344CB8AC3E}">
        <p14:creationId xmlns:p14="http://schemas.microsoft.com/office/powerpoint/2010/main" val="2005870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D3225F-DD33-497C-BEDA-5D3B318E691E}" type="datetimeFigureOut">
              <a:rPr lang="en-US" smtClean="0"/>
              <a:t>1/29/2025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243A0F-C333-4B58-89A3-774CF8D90362}" type="slidenum">
              <a:rPr lang="en-US" smtClean="0"/>
              <a:t>‹#›</a:t>
            </a:fld>
            <a:endParaRPr lang="en-US"/>
          </a:p>
        </p:txBody>
      </p:sp>
    </p:spTree>
    <p:extLst>
      <p:ext uri="{BB962C8B-B14F-4D97-AF65-F5344CB8AC3E}">
        <p14:creationId xmlns:p14="http://schemas.microsoft.com/office/powerpoint/2010/main" val="1339747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D3225F-DD33-497C-BEDA-5D3B318E691E}" type="datetimeFigureOut">
              <a:rPr lang="en-US" smtClean="0"/>
              <a:t>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243A0F-C333-4B58-89A3-774CF8D90362}" type="slidenum">
              <a:rPr lang="en-US" smtClean="0"/>
              <a:t>‹#›</a:t>
            </a:fld>
            <a:endParaRPr lang="en-US"/>
          </a:p>
        </p:txBody>
      </p:sp>
    </p:spTree>
    <p:extLst>
      <p:ext uri="{BB962C8B-B14F-4D97-AF65-F5344CB8AC3E}">
        <p14:creationId xmlns:p14="http://schemas.microsoft.com/office/powerpoint/2010/main" val="1563222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D3225F-DD33-497C-BEDA-5D3B318E691E}" type="datetimeFigureOut">
              <a:rPr lang="en-US" smtClean="0"/>
              <a:t>1/29/2025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243A0F-C333-4B58-89A3-774CF8D90362}" type="slidenum">
              <a:rPr lang="en-US" smtClean="0"/>
              <a:t>‹#›</a:t>
            </a:fld>
            <a:endParaRPr lang="en-US"/>
          </a:p>
        </p:txBody>
      </p:sp>
    </p:spTree>
    <p:extLst>
      <p:ext uri="{BB962C8B-B14F-4D97-AF65-F5344CB8AC3E}">
        <p14:creationId xmlns:p14="http://schemas.microsoft.com/office/powerpoint/2010/main" val="570779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D3225F-DD33-497C-BEDA-5D3B318E691E}"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243A0F-C333-4B58-89A3-774CF8D90362}" type="slidenum">
              <a:rPr lang="en-US" smtClean="0"/>
              <a:t>‹#›</a:t>
            </a:fld>
            <a:endParaRPr lang="en-US"/>
          </a:p>
        </p:txBody>
      </p:sp>
    </p:spTree>
    <p:extLst>
      <p:ext uri="{BB962C8B-B14F-4D97-AF65-F5344CB8AC3E}">
        <p14:creationId xmlns:p14="http://schemas.microsoft.com/office/powerpoint/2010/main" val="427975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D3225F-DD33-497C-BEDA-5D3B318E691E}"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243A0F-C333-4B58-89A3-774CF8D90362}" type="slidenum">
              <a:rPr lang="en-US" smtClean="0"/>
              <a:t>‹#›</a:t>
            </a:fld>
            <a:endParaRPr lang="en-US"/>
          </a:p>
        </p:txBody>
      </p:sp>
    </p:spTree>
    <p:extLst>
      <p:ext uri="{BB962C8B-B14F-4D97-AF65-F5344CB8AC3E}">
        <p14:creationId xmlns:p14="http://schemas.microsoft.com/office/powerpoint/2010/main" val="4262412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D3225F-DD33-497C-BEDA-5D3B318E691E}" type="datetimeFigureOut">
              <a:rPr lang="en-US" smtClean="0"/>
              <a:t>1/29/2025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243A0F-C333-4B58-89A3-774CF8D90362}" type="slidenum">
              <a:rPr lang="en-US" smtClean="0"/>
              <a:t>‹#›</a:t>
            </a:fld>
            <a:endParaRPr lang="en-US"/>
          </a:p>
        </p:txBody>
      </p:sp>
    </p:spTree>
    <p:extLst>
      <p:ext uri="{BB962C8B-B14F-4D97-AF65-F5344CB8AC3E}">
        <p14:creationId xmlns:p14="http://schemas.microsoft.com/office/powerpoint/2010/main" val="24067964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AA106BD-F611-E396-47C0-73549EAF3C9E}"/>
              </a:ext>
            </a:extLst>
          </p:cNvPr>
          <p:cNvSpPr/>
          <p:nvPr/>
        </p:nvSpPr>
        <p:spPr>
          <a:xfrm>
            <a:off x="0" y="0"/>
            <a:ext cx="8889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6FF3D23-7067-497C-AA24-A43916D2796F}"/>
              </a:ext>
            </a:extLst>
          </p:cNvPr>
          <p:cNvSpPr/>
          <p:nvPr/>
        </p:nvSpPr>
        <p:spPr>
          <a:xfrm>
            <a:off x="0" y="0"/>
            <a:ext cx="12192000" cy="88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E8521D-2AED-4847-88F1-C38D1BD3E21C}"/>
              </a:ext>
            </a:extLst>
          </p:cNvPr>
          <p:cNvSpPr>
            <a:spLocks noGrp="1"/>
          </p:cNvSpPr>
          <p:nvPr>
            <p:ph type="title"/>
          </p:nvPr>
        </p:nvSpPr>
        <p:spPr>
          <a:xfrm>
            <a:off x="3464560" y="1921034"/>
            <a:ext cx="5262880" cy="1707515"/>
          </a:xfrm>
          <a:solidFill>
            <a:schemeClr val="accent2"/>
          </a:solidFill>
          <a:ln w="57150">
            <a:solidFill>
              <a:schemeClr val="bg2"/>
            </a:solidFill>
          </a:ln>
        </p:spPr>
        <p:txBody>
          <a:bodyPr anchor="ctr">
            <a:normAutofit/>
          </a:bodyPr>
          <a:lstStyle/>
          <a:p>
            <a:pPr algn="ctr"/>
            <a:r>
              <a:rPr lang="en-US" dirty="0">
                <a:ln w="3175">
                  <a:solidFill>
                    <a:schemeClr val="bg1"/>
                  </a:solidFill>
                </a:ln>
                <a:solidFill>
                  <a:schemeClr val="bg2"/>
                </a:solidFill>
              </a:rPr>
              <a:t>Types of Selling</a:t>
            </a:r>
          </a:p>
        </p:txBody>
      </p:sp>
      <p:sp>
        <p:nvSpPr>
          <p:cNvPr id="3" name="Subtitle 2">
            <a:extLst>
              <a:ext uri="{FF2B5EF4-FFF2-40B4-BE49-F238E27FC236}">
                <a16:creationId xmlns:a16="http://schemas.microsoft.com/office/drawing/2014/main" id="{AD8FE23E-9835-49E7-8CE6-2CEEE2231091}"/>
              </a:ext>
            </a:extLst>
          </p:cNvPr>
          <p:cNvSpPr>
            <a:spLocks noGrp="1"/>
          </p:cNvSpPr>
          <p:nvPr>
            <p:ph type="body" idx="1"/>
          </p:nvPr>
        </p:nvSpPr>
        <p:spPr>
          <a:xfrm>
            <a:off x="3464560" y="3628549"/>
            <a:ext cx="5262878" cy="1500187"/>
          </a:xfrm>
          <a:ln w="57150">
            <a:solidFill>
              <a:schemeClr val="bg2"/>
            </a:solidFill>
          </a:ln>
        </p:spPr>
        <p:txBody>
          <a:bodyPr anchor="ctr">
            <a:normAutofit/>
          </a:bodyPr>
          <a:lstStyle/>
          <a:p>
            <a:r>
              <a:rPr lang="en-US" dirty="0">
                <a:ln w="3175">
                  <a:solidFill>
                    <a:schemeClr val="bg1"/>
                  </a:solidFill>
                </a:ln>
                <a:solidFill>
                  <a:schemeClr val="bg2"/>
                </a:solidFill>
              </a:rPr>
              <a:t>MKT 3000</a:t>
            </a:r>
          </a:p>
          <a:p>
            <a:r>
              <a:rPr lang="en-US" dirty="0">
                <a:ln w="3175">
                  <a:solidFill>
                    <a:schemeClr val="bg1"/>
                  </a:solidFill>
                </a:ln>
                <a:solidFill>
                  <a:schemeClr val="bg2"/>
                </a:solidFill>
              </a:rPr>
              <a:t>Week 4</a:t>
            </a:r>
          </a:p>
          <a:p>
            <a:r>
              <a:rPr lang="en-US" dirty="0">
                <a:ln w="3175">
                  <a:solidFill>
                    <a:schemeClr val="bg1"/>
                  </a:solidFill>
                </a:ln>
                <a:solidFill>
                  <a:schemeClr val="bg2"/>
                </a:solidFill>
              </a:rPr>
              <a:t>Professor Vincent Kirkwood</a:t>
            </a:r>
          </a:p>
        </p:txBody>
      </p:sp>
      <p:pic>
        <p:nvPicPr>
          <p:cNvPr id="5" name="Picture 4" descr="Logo&#10;&#10;Description automatically generated">
            <a:extLst>
              <a:ext uri="{FF2B5EF4-FFF2-40B4-BE49-F238E27FC236}">
                <a16:creationId xmlns:a16="http://schemas.microsoft.com/office/drawing/2014/main" id="{C65993CE-AB1D-D712-5C03-FB071F185E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8000" cy="1778000"/>
          </a:xfrm>
          <a:prstGeom prst="rect">
            <a:avLst/>
          </a:prstGeom>
        </p:spPr>
      </p:pic>
      <p:cxnSp>
        <p:nvCxnSpPr>
          <p:cNvPr id="7" name="Straight Connector 6">
            <a:extLst>
              <a:ext uri="{FF2B5EF4-FFF2-40B4-BE49-F238E27FC236}">
                <a16:creationId xmlns:a16="http://schemas.microsoft.com/office/drawing/2014/main" id="{F6BDD5C2-7D9F-5960-42C1-EE4E9D2C0DC7}"/>
              </a:ext>
            </a:extLst>
          </p:cNvPr>
          <p:cNvCxnSpPr>
            <a:stCxn id="5" idx="3"/>
          </p:cNvCxnSpPr>
          <p:nvPr/>
        </p:nvCxnSpPr>
        <p:spPr>
          <a:xfrm flipV="1">
            <a:off x="1778000" y="883920"/>
            <a:ext cx="10414000" cy="508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FBE0477-26B7-5BAC-EB68-E662B114873F}"/>
              </a:ext>
            </a:extLst>
          </p:cNvPr>
          <p:cNvCxnSpPr>
            <a:cxnSpLocks/>
            <a:stCxn id="5" idx="2"/>
          </p:cNvCxnSpPr>
          <p:nvPr/>
        </p:nvCxnSpPr>
        <p:spPr>
          <a:xfrm>
            <a:off x="889000" y="1778000"/>
            <a:ext cx="0" cy="508000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8985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C0415A7-779E-0E08-4D23-FBCE377C6F9C}"/>
              </a:ext>
            </a:extLst>
          </p:cNvPr>
          <p:cNvSpPr/>
          <p:nvPr/>
        </p:nvSpPr>
        <p:spPr>
          <a:xfrm>
            <a:off x="0" y="0"/>
            <a:ext cx="88899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3EBC1F-C5F5-4D2B-8A71-FE43D9C4DA9A}"/>
              </a:ext>
            </a:extLst>
          </p:cNvPr>
          <p:cNvSpPr>
            <a:spLocks noGrp="1"/>
          </p:cNvSpPr>
          <p:nvPr>
            <p:ph type="title"/>
          </p:nvPr>
        </p:nvSpPr>
        <p:spPr>
          <a:xfrm>
            <a:off x="1" y="0"/>
            <a:ext cx="12192000" cy="888998"/>
          </a:xfrm>
          <a:solidFill>
            <a:schemeClr val="accent2"/>
          </a:solidFill>
        </p:spPr>
        <p:txBody>
          <a:bodyPr anchor="ctr">
            <a:normAutofit/>
          </a:bodyPr>
          <a:lstStyle/>
          <a:p>
            <a:pPr algn="ctr"/>
            <a:r>
              <a:rPr lang="en-US" sz="4800" dirty="0">
                <a:ln w="3175">
                  <a:solidFill>
                    <a:schemeClr val="tx1"/>
                  </a:solidFill>
                </a:ln>
                <a:solidFill>
                  <a:schemeClr val="tx2"/>
                </a:solidFill>
              </a:rPr>
              <a:t>Social Selling</a:t>
            </a:r>
          </a:p>
        </p:txBody>
      </p:sp>
      <p:pic>
        <p:nvPicPr>
          <p:cNvPr id="4" name="Picture 3" descr="Logo&#10;&#10;Description automatically generated">
            <a:extLst>
              <a:ext uri="{FF2B5EF4-FFF2-40B4-BE49-F238E27FC236}">
                <a16:creationId xmlns:a16="http://schemas.microsoft.com/office/drawing/2014/main" id="{0F7D1C05-925F-BC91-42AC-634A291A9D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8000" cy="1778000"/>
          </a:xfrm>
          <a:prstGeom prst="rect">
            <a:avLst/>
          </a:prstGeom>
        </p:spPr>
      </p:pic>
      <p:cxnSp>
        <p:nvCxnSpPr>
          <p:cNvPr id="6" name="Straight Connector 5">
            <a:extLst>
              <a:ext uri="{FF2B5EF4-FFF2-40B4-BE49-F238E27FC236}">
                <a16:creationId xmlns:a16="http://schemas.microsoft.com/office/drawing/2014/main" id="{BDC201BE-5C8E-0470-01FB-534A1276F295}"/>
              </a:ext>
            </a:extLst>
          </p:cNvPr>
          <p:cNvCxnSpPr>
            <a:cxnSpLocks/>
            <a:stCxn id="4" idx="3"/>
          </p:cNvCxnSpPr>
          <p:nvPr/>
        </p:nvCxnSpPr>
        <p:spPr>
          <a:xfrm>
            <a:off x="1778000" y="889000"/>
            <a:ext cx="1041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EA541F4-8EF8-E410-D61E-A6F230CD8338}"/>
              </a:ext>
            </a:extLst>
          </p:cNvPr>
          <p:cNvCxnSpPr>
            <a:cxnSpLocks/>
            <a:stCxn id="4" idx="2"/>
          </p:cNvCxnSpPr>
          <p:nvPr/>
        </p:nvCxnSpPr>
        <p:spPr>
          <a:xfrm>
            <a:off x="889000" y="1778000"/>
            <a:ext cx="0" cy="508000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F1C0BE2F-6734-2685-6040-7C6B897806CE}"/>
              </a:ext>
            </a:extLst>
          </p:cNvPr>
          <p:cNvSpPr>
            <a:spLocks noGrp="1"/>
          </p:cNvSpPr>
          <p:nvPr>
            <p:ph idx="1"/>
          </p:nvPr>
        </p:nvSpPr>
        <p:spPr>
          <a:xfrm>
            <a:off x="1589637" y="1019866"/>
            <a:ext cx="10515600" cy="5417147"/>
          </a:xfrm>
        </p:spPr>
        <p:txBody>
          <a:bodyPr>
            <a:normAutofit fontScale="55000" lnSpcReduction="20000"/>
          </a:bodyPr>
          <a:lstStyle/>
          <a:p>
            <a:r>
              <a:rPr lang="en-US" dirty="0">
                <a:solidFill>
                  <a:schemeClr val="bg1"/>
                </a:solidFill>
              </a:rPr>
              <a:t>Social selling is the process of using social media platforms and networks to find, connect with, engage, and build relationships with potential customers or leads. Rather than using traditional cold-calling or direct sales tactics, social selling involves leveraging social media to establish a presence, share valuable content, and create conversations with prospects, ultimately guiding them through the buying process in a more natural, less intrusive way.</a:t>
            </a:r>
          </a:p>
          <a:p>
            <a:r>
              <a:rPr lang="en-US" dirty="0">
                <a:solidFill>
                  <a:schemeClr val="bg1"/>
                </a:solidFill>
              </a:rPr>
              <a:t>The core of social selling is about building trust and credibility over time by engaging in meaningful interactions with your audience through social platforms like LinkedIn, Twitter, Instagram, or even Facebook, depending on where your target customers are active.</a:t>
            </a:r>
          </a:p>
          <a:p>
            <a:r>
              <a:rPr lang="en-US" b="1" dirty="0">
                <a:solidFill>
                  <a:schemeClr val="bg1"/>
                </a:solidFill>
              </a:rPr>
              <a:t>Key Features of Social Selling:</a:t>
            </a:r>
          </a:p>
          <a:p>
            <a:pPr>
              <a:buFont typeface="+mj-lt"/>
              <a:buAutoNum type="arabicPeriod"/>
            </a:pPr>
            <a:r>
              <a:rPr lang="en-US" b="1" dirty="0">
                <a:solidFill>
                  <a:schemeClr val="bg1"/>
                </a:solidFill>
              </a:rPr>
              <a:t>Building Relationships</a:t>
            </a:r>
            <a:r>
              <a:rPr lang="en-US" dirty="0">
                <a:solidFill>
                  <a:schemeClr val="bg1"/>
                </a:solidFill>
              </a:rPr>
              <a:t>: The focus is on developing long-term relationships with prospects, rather than just making a quick sale. Social selling is about nurturing connections by engaging with potential customers regularly.</a:t>
            </a:r>
          </a:p>
          <a:p>
            <a:pPr>
              <a:buFont typeface="+mj-lt"/>
              <a:buAutoNum type="arabicPeriod"/>
            </a:pPr>
            <a:r>
              <a:rPr lang="en-US" b="1" dirty="0">
                <a:solidFill>
                  <a:schemeClr val="bg1"/>
                </a:solidFill>
              </a:rPr>
              <a:t>Personal Branding</a:t>
            </a:r>
            <a:r>
              <a:rPr lang="en-US" dirty="0">
                <a:solidFill>
                  <a:schemeClr val="bg1"/>
                </a:solidFill>
              </a:rPr>
              <a:t>: Salespeople using social selling often build a personal brand on social media, sharing relevant insights, expertise, and content that appeals to their target audience. This helps them establish credibility and authority in their field.</a:t>
            </a:r>
          </a:p>
          <a:p>
            <a:pPr>
              <a:buFont typeface="+mj-lt"/>
              <a:buAutoNum type="arabicPeriod"/>
            </a:pPr>
            <a:r>
              <a:rPr lang="en-US" b="1" dirty="0">
                <a:solidFill>
                  <a:schemeClr val="bg1"/>
                </a:solidFill>
              </a:rPr>
              <a:t>Engaging Content</a:t>
            </a:r>
            <a:r>
              <a:rPr lang="en-US" dirty="0">
                <a:solidFill>
                  <a:schemeClr val="bg1"/>
                </a:solidFill>
              </a:rPr>
              <a:t>: Sharing useful, relevant content (like blog posts, case studies, industry news, and how-to guides) is a big part of social selling. The goal is to provide value to your network and spark conversations that can eventually lead to sales.</a:t>
            </a:r>
          </a:p>
          <a:p>
            <a:pPr>
              <a:buFont typeface="+mj-lt"/>
              <a:buAutoNum type="arabicPeriod"/>
            </a:pPr>
            <a:r>
              <a:rPr lang="en-US" b="1" dirty="0">
                <a:solidFill>
                  <a:schemeClr val="bg1"/>
                </a:solidFill>
              </a:rPr>
              <a:t>Social Listening</a:t>
            </a:r>
            <a:r>
              <a:rPr lang="en-US" dirty="0">
                <a:solidFill>
                  <a:schemeClr val="bg1"/>
                </a:solidFill>
              </a:rPr>
              <a:t>: This involves paying attention to the social media activity of potential customers. By monitoring conversations and trends, salespeople can identify opportunities to engage with prospects and respond to their needs or pain points.</a:t>
            </a:r>
          </a:p>
          <a:p>
            <a:pPr>
              <a:buFont typeface="+mj-lt"/>
              <a:buAutoNum type="arabicPeriod"/>
            </a:pPr>
            <a:r>
              <a:rPr lang="en-US" b="1" dirty="0">
                <a:solidFill>
                  <a:schemeClr val="bg1"/>
                </a:solidFill>
              </a:rPr>
              <a:t>Direct Engagement</a:t>
            </a:r>
            <a:r>
              <a:rPr lang="en-US" dirty="0">
                <a:solidFill>
                  <a:schemeClr val="bg1"/>
                </a:solidFill>
              </a:rPr>
              <a:t>: Social selling often includes reaching out to prospects via direct messages or comments on their posts. It’s important, however, that the approach feels genuine and not overly sales-driven. The focus is on helping and educating, not immediately closing the sale.</a:t>
            </a:r>
          </a:p>
          <a:p>
            <a:pPr>
              <a:buFont typeface="+mj-lt"/>
              <a:buAutoNum type="arabicPeriod"/>
            </a:pPr>
            <a:r>
              <a:rPr lang="en-US" b="1" dirty="0">
                <a:solidFill>
                  <a:schemeClr val="bg1"/>
                </a:solidFill>
              </a:rPr>
              <a:t>Leverage Networks</a:t>
            </a:r>
            <a:r>
              <a:rPr lang="en-US" dirty="0">
                <a:solidFill>
                  <a:schemeClr val="bg1"/>
                </a:solidFill>
              </a:rPr>
              <a:t>: Social selling is also about tapping into your own network and the networks of others. It can include referrals, sharing posts, or participating in groups or forums where your target customers hang out.</a:t>
            </a:r>
          </a:p>
          <a:p>
            <a:endParaRPr lang="en-US" dirty="0"/>
          </a:p>
        </p:txBody>
      </p:sp>
    </p:spTree>
    <p:extLst>
      <p:ext uri="{BB962C8B-B14F-4D97-AF65-F5344CB8AC3E}">
        <p14:creationId xmlns:p14="http://schemas.microsoft.com/office/powerpoint/2010/main" val="3242088512"/>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CD83AAB-301E-8058-77A6-931EEBA3641F}"/>
              </a:ext>
            </a:extLst>
          </p:cNvPr>
          <p:cNvSpPr/>
          <p:nvPr/>
        </p:nvSpPr>
        <p:spPr>
          <a:xfrm>
            <a:off x="0" y="0"/>
            <a:ext cx="88899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FC5759-4EB9-4480-AD87-2709337332CD}"/>
              </a:ext>
            </a:extLst>
          </p:cNvPr>
          <p:cNvSpPr>
            <a:spLocks noGrp="1"/>
          </p:cNvSpPr>
          <p:nvPr>
            <p:ph type="title"/>
          </p:nvPr>
        </p:nvSpPr>
        <p:spPr>
          <a:xfrm>
            <a:off x="1" y="0"/>
            <a:ext cx="12192000" cy="889000"/>
          </a:xfrm>
          <a:solidFill>
            <a:schemeClr val="accent3"/>
          </a:solidFill>
        </p:spPr>
        <p:txBody>
          <a:bodyPr anchor="ctr">
            <a:normAutofit/>
          </a:bodyPr>
          <a:lstStyle/>
          <a:p>
            <a:pPr algn="ctr"/>
            <a:r>
              <a:rPr lang="en-US" dirty="0">
                <a:ln w="3175">
                  <a:solidFill>
                    <a:schemeClr val="bg1"/>
                  </a:solidFill>
                </a:ln>
                <a:solidFill>
                  <a:schemeClr val="bg2"/>
                </a:solidFill>
              </a:rPr>
              <a:t>Partnership Selling</a:t>
            </a:r>
          </a:p>
        </p:txBody>
      </p:sp>
      <p:pic>
        <p:nvPicPr>
          <p:cNvPr id="6" name="Picture 5" descr="Logo&#10;&#10;Description automatically generated">
            <a:extLst>
              <a:ext uri="{FF2B5EF4-FFF2-40B4-BE49-F238E27FC236}">
                <a16:creationId xmlns:a16="http://schemas.microsoft.com/office/drawing/2014/main" id="{E4FB252F-5FCC-5E86-9B98-B71C2E71D2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8000" cy="1778000"/>
          </a:xfrm>
          <a:prstGeom prst="rect">
            <a:avLst/>
          </a:prstGeom>
        </p:spPr>
      </p:pic>
      <p:cxnSp>
        <p:nvCxnSpPr>
          <p:cNvPr id="5" name="Straight Connector 4">
            <a:extLst>
              <a:ext uri="{FF2B5EF4-FFF2-40B4-BE49-F238E27FC236}">
                <a16:creationId xmlns:a16="http://schemas.microsoft.com/office/drawing/2014/main" id="{DDDBC7A6-34CD-89C2-F6A9-AE59C9A4D1C4}"/>
              </a:ext>
            </a:extLst>
          </p:cNvPr>
          <p:cNvCxnSpPr>
            <a:stCxn id="6" idx="3"/>
          </p:cNvCxnSpPr>
          <p:nvPr/>
        </p:nvCxnSpPr>
        <p:spPr>
          <a:xfrm flipV="1">
            <a:off x="1778000" y="873760"/>
            <a:ext cx="10414000" cy="1524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7B9619A-F03C-A7FD-098E-F0DAF09608A5}"/>
              </a:ext>
            </a:extLst>
          </p:cNvPr>
          <p:cNvCxnSpPr>
            <a:cxnSpLocks/>
            <a:stCxn id="6" idx="2"/>
          </p:cNvCxnSpPr>
          <p:nvPr/>
        </p:nvCxnSpPr>
        <p:spPr>
          <a:xfrm flipH="1">
            <a:off x="888999" y="1778000"/>
            <a:ext cx="1" cy="524256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74D068A5-2F0A-9761-830C-0575231C14A0}"/>
              </a:ext>
            </a:extLst>
          </p:cNvPr>
          <p:cNvSpPr>
            <a:spLocks noGrp="1"/>
          </p:cNvSpPr>
          <p:nvPr>
            <p:ph idx="1"/>
          </p:nvPr>
        </p:nvSpPr>
        <p:spPr/>
        <p:txBody>
          <a:bodyPr>
            <a:normAutofit fontScale="55000" lnSpcReduction="20000"/>
          </a:bodyPr>
          <a:lstStyle/>
          <a:p>
            <a:r>
              <a:rPr lang="en-US" dirty="0"/>
              <a:t>Partnership selling is a sales approach that focuses on building long-term, collaborative relationships between the salesperson and the customer. In this method, the salesperson acts as a partner rather than a traditional vendor, working closely with the customer to understand their business goals and challenges. The idea is to create a win-win situation where both parties benefit and succeed together, rather than just closing a single transaction.</a:t>
            </a:r>
          </a:p>
          <a:p>
            <a:r>
              <a:rPr lang="en-US" dirty="0"/>
              <a:t>The emphasis is on creating a partnership where the salesperson and the customer share a mutual goal of solving problems, improving business performance, or achieving long-term success. Partnership selling goes beyond a one-time sale and often involves continuous support, problem-solving, and a commitment to the customer’s success over time.</a:t>
            </a:r>
          </a:p>
          <a:p>
            <a:r>
              <a:rPr lang="en-US" b="1" dirty="0"/>
              <a:t>Key Features of Partnership Selling:</a:t>
            </a:r>
          </a:p>
          <a:p>
            <a:pPr>
              <a:buFont typeface="+mj-lt"/>
              <a:buAutoNum type="arabicPeriod"/>
            </a:pPr>
            <a:r>
              <a:rPr lang="en-US" b="1" dirty="0"/>
              <a:t>Mutual Goals</a:t>
            </a:r>
            <a:r>
              <a:rPr lang="en-US" dirty="0"/>
              <a:t>: Both the salesperson and the customer are focused on achieving shared outcomes. The salesperson looks for ways to help the customer succeed and meets their business needs in the long run.</a:t>
            </a:r>
          </a:p>
          <a:p>
            <a:pPr>
              <a:buFont typeface="+mj-lt"/>
              <a:buAutoNum type="arabicPeriod"/>
            </a:pPr>
            <a:r>
              <a:rPr lang="en-US" b="1" dirty="0"/>
              <a:t>Collaborative Relationship</a:t>
            </a:r>
            <a:r>
              <a:rPr lang="en-US" dirty="0"/>
              <a:t>: Instead of being seen as just a seller, the salesperson becomes a trusted advisor or consultant. They work hand-in-hand with the customer to identify solutions that will help them meet their objectives.</a:t>
            </a:r>
          </a:p>
          <a:p>
            <a:pPr>
              <a:buFont typeface="+mj-lt"/>
              <a:buAutoNum type="arabicPeriod"/>
            </a:pPr>
            <a:r>
              <a:rPr lang="en-US" b="1" dirty="0"/>
              <a:t>Long-Term Focus</a:t>
            </a:r>
            <a:r>
              <a:rPr lang="en-US" dirty="0"/>
              <a:t>: Partnership selling is about developing a relationship that lasts beyond the initial sale. The salesperson is committed to providing value to the customer over time, ensuring they are successful with the product or service they purchased.</a:t>
            </a:r>
          </a:p>
          <a:p>
            <a:pPr>
              <a:buFont typeface="+mj-lt"/>
              <a:buAutoNum type="arabicPeriod"/>
            </a:pPr>
            <a:r>
              <a:rPr lang="en-US" b="1" dirty="0"/>
              <a:t>Customization and Flexibility</a:t>
            </a:r>
            <a:r>
              <a:rPr lang="en-US" dirty="0"/>
              <a:t>: Solutions offered in partnership selling are often highly customized to fit the specific needs of the customer. The salesperson is flexible and adapts the product or service to match the customer’s evolving needs.</a:t>
            </a:r>
          </a:p>
          <a:p>
            <a:pPr>
              <a:buFont typeface="+mj-lt"/>
              <a:buAutoNum type="arabicPeriod"/>
            </a:pPr>
            <a:r>
              <a:rPr lang="en-US" b="1" dirty="0"/>
              <a:t>Open Communication</a:t>
            </a:r>
            <a:r>
              <a:rPr lang="en-US" dirty="0"/>
              <a:t>: Clear, honest communication is key in partnership selling. Both parties share feedback and insights openly to improve the relationship and the solutions being provided.</a:t>
            </a:r>
          </a:p>
          <a:p>
            <a:pPr>
              <a:buFont typeface="+mj-lt"/>
              <a:buAutoNum type="arabicPeriod"/>
            </a:pPr>
            <a:r>
              <a:rPr lang="en-US" b="1" dirty="0"/>
              <a:t>Ongoing Support</a:t>
            </a:r>
            <a:r>
              <a:rPr lang="en-US" dirty="0"/>
              <a:t>: The salesperson continues to support the customer after the sale, helping with implementation, troubleshooting, and any future needs. This ensures that the customer feels valued and supported throughout their journey.</a:t>
            </a:r>
          </a:p>
          <a:p>
            <a:endParaRPr lang="en-US" dirty="0"/>
          </a:p>
        </p:txBody>
      </p:sp>
    </p:spTree>
    <p:extLst>
      <p:ext uri="{BB962C8B-B14F-4D97-AF65-F5344CB8AC3E}">
        <p14:creationId xmlns:p14="http://schemas.microsoft.com/office/powerpoint/2010/main" val="3653624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6EC2CE2-9E67-E495-C885-F316FE006398}"/>
              </a:ext>
            </a:extLst>
          </p:cNvPr>
          <p:cNvSpPr/>
          <p:nvPr/>
        </p:nvSpPr>
        <p:spPr>
          <a:xfrm>
            <a:off x="0" y="0"/>
            <a:ext cx="889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C11558-5658-4375-BA15-FD954AAAAEEE}"/>
              </a:ext>
            </a:extLst>
          </p:cNvPr>
          <p:cNvSpPr>
            <a:spLocks noGrp="1"/>
          </p:cNvSpPr>
          <p:nvPr>
            <p:ph type="title"/>
          </p:nvPr>
        </p:nvSpPr>
        <p:spPr>
          <a:xfrm>
            <a:off x="0" y="0"/>
            <a:ext cx="12192000" cy="888996"/>
          </a:xfrm>
          <a:solidFill>
            <a:schemeClr val="accent4"/>
          </a:solidFill>
        </p:spPr>
        <p:txBody>
          <a:bodyPr anchor="ctr">
            <a:normAutofit/>
          </a:bodyPr>
          <a:lstStyle/>
          <a:p>
            <a:pPr algn="ctr"/>
            <a:r>
              <a:rPr lang="en-US" sz="4800" dirty="0">
                <a:ln w="3175">
                  <a:solidFill>
                    <a:schemeClr val="bg1"/>
                  </a:solidFill>
                </a:ln>
                <a:solidFill>
                  <a:schemeClr val="bg2"/>
                </a:solidFill>
              </a:rPr>
              <a:t>High-pressure selling</a:t>
            </a:r>
          </a:p>
        </p:txBody>
      </p:sp>
      <p:pic>
        <p:nvPicPr>
          <p:cNvPr id="6" name="Picture 5" descr="Logo&#10;&#10;Description automatically generated">
            <a:extLst>
              <a:ext uri="{FF2B5EF4-FFF2-40B4-BE49-F238E27FC236}">
                <a16:creationId xmlns:a16="http://schemas.microsoft.com/office/drawing/2014/main" id="{3B387918-4708-EBC8-8D76-02C9877D97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8000" cy="1778000"/>
          </a:xfrm>
          <a:prstGeom prst="rect">
            <a:avLst/>
          </a:prstGeom>
        </p:spPr>
      </p:pic>
      <p:cxnSp>
        <p:nvCxnSpPr>
          <p:cNvPr id="5" name="Straight Connector 4">
            <a:extLst>
              <a:ext uri="{FF2B5EF4-FFF2-40B4-BE49-F238E27FC236}">
                <a16:creationId xmlns:a16="http://schemas.microsoft.com/office/drawing/2014/main" id="{19CDECB3-F1E5-217D-E574-045109C7165E}"/>
              </a:ext>
            </a:extLst>
          </p:cNvPr>
          <p:cNvCxnSpPr>
            <a:cxnSpLocks/>
            <a:stCxn id="6" idx="3"/>
          </p:cNvCxnSpPr>
          <p:nvPr/>
        </p:nvCxnSpPr>
        <p:spPr>
          <a:xfrm>
            <a:off x="1778000" y="889000"/>
            <a:ext cx="10414000"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D663793-065D-3168-343A-00C44322AD41}"/>
              </a:ext>
            </a:extLst>
          </p:cNvPr>
          <p:cNvCxnSpPr>
            <a:cxnSpLocks/>
            <a:stCxn id="6" idx="2"/>
          </p:cNvCxnSpPr>
          <p:nvPr/>
        </p:nvCxnSpPr>
        <p:spPr>
          <a:xfrm>
            <a:off x="889000" y="1778000"/>
            <a:ext cx="0" cy="509016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6198E366-6BFC-B106-5E7F-EA3292CBE687}"/>
              </a:ext>
            </a:extLst>
          </p:cNvPr>
          <p:cNvSpPr>
            <a:spLocks noGrp="1"/>
          </p:cNvSpPr>
          <p:nvPr>
            <p:ph idx="1"/>
          </p:nvPr>
        </p:nvSpPr>
        <p:spPr/>
        <p:txBody>
          <a:bodyPr>
            <a:normAutofit fontScale="55000" lnSpcReduction="20000"/>
          </a:bodyPr>
          <a:lstStyle/>
          <a:p>
            <a:r>
              <a:rPr lang="en-US" dirty="0"/>
              <a:t>High-pressure selling is a sales technique that involves using aggressive tactics to push customers into making a purchase decision quickly, often without giving them adequate time to think things over or consider alternatives. The goal of high-pressure selling is to create a sense of urgency and make the customer feel that they need to buy immediately, sometimes through manipulative or overly assertive strategies.</a:t>
            </a:r>
          </a:p>
          <a:p>
            <a:r>
              <a:rPr lang="en-US" dirty="0"/>
              <a:t>This method can include tactics like overstating the benefits of a product, downplaying the risks, or using fear of missing out (FOMO) to rush the decision. It’s often used in situations where the salesperson wants to close a sale as quickly as possible, and can lead to the customer feeling coerced or overwhelmed.</a:t>
            </a:r>
          </a:p>
          <a:p>
            <a:r>
              <a:rPr lang="en-US" b="1" dirty="0"/>
              <a:t>Key Features of High-Pressure Selling:</a:t>
            </a:r>
          </a:p>
          <a:p>
            <a:pPr>
              <a:buFont typeface="+mj-lt"/>
              <a:buAutoNum type="arabicPeriod"/>
            </a:pPr>
            <a:r>
              <a:rPr lang="en-US" b="1" dirty="0"/>
              <a:t>Creating Urgency</a:t>
            </a:r>
            <a:r>
              <a:rPr lang="en-US" dirty="0"/>
              <a:t>: The salesperson often emphasizes that the offer is limited or time-sensitive, such as saying the deal will only last for a short period or that there are only a few units left.</a:t>
            </a:r>
          </a:p>
          <a:p>
            <a:pPr>
              <a:buFont typeface="+mj-lt"/>
              <a:buAutoNum type="arabicPeriod"/>
            </a:pPr>
            <a:r>
              <a:rPr lang="en-US" b="1" dirty="0"/>
              <a:t>Aggressive Persuasion</a:t>
            </a:r>
            <a:r>
              <a:rPr lang="en-US" dirty="0"/>
              <a:t>: The salesperson may use persistent and forceful tactics, continually pushing the customer to buy, even if they show hesitation or objections.</a:t>
            </a:r>
          </a:p>
          <a:p>
            <a:pPr>
              <a:buFont typeface="+mj-lt"/>
              <a:buAutoNum type="arabicPeriod"/>
            </a:pPr>
            <a:r>
              <a:rPr lang="en-US" b="1" dirty="0"/>
              <a:t>Fear of Missing Out (FOMO)</a:t>
            </a:r>
            <a:r>
              <a:rPr lang="en-US" dirty="0"/>
              <a:t>: A common tactic is to make the customer feel that if they don’t act immediately, they’ll miss out on a valuable opportunity or face a loss.</a:t>
            </a:r>
          </a:p>
          <a:p>
            <a:pPr>
              <a:buFont typeface="+mj-lt"/>
              <a:buAutoNum type="arabicPeriod"/>
            </a:pPr>
            <a:r>
              <a:rPr lang="en-US" b="1" dirty="0"/>
              <a:t>Limited Options</a:t>
            </a:r>
            <a:r>
              <a:rPr lang="en-US" dirty="0"/>
              <a:t>: The salesperson may offer a limited number of options, making it feel like the customer has little choice but to accept the offer presented to them.</a:t>
            </a:r>
          </a:p>
          <a:p>
            <a:pPr>
              <a:buFont typeface="+mj-lt"/>
              <a:buAutoNum type="arabicPeriod"/>
            </a:pPr>
            <a:r>
              <a:rPr lang="en-US" b="1" dirty="0"/>
              <a:t>Manipulative Language</a:t>
            </a:r>
            <a:r>
              <a:rPr lang="en-US" dirty="0"/>
              <a:t>: Salespeople may use persuasive language designed to make the customer feel inadequate or guilty if they don’t buy. For example, “This is the best price you’ll ever get” or “I’m doing you a favor by offering you this deal.”</a:t>
            </a:r>
          </a:p>
          <a:p>
            <a:pPr>
              <a:buFont typeface="+mj-lt"/>
              <a:buAutoNum type="arabicPeriod"/>
            </a:pPr>
            <a:r>
              <a:rPr lang="en-US" b="1" dirty="0"/>
              <a:t>Ignoring Customer Objections</a:t>
            </a:r>
            <a:r>
              <a:rPr lang="en-US" dirty="0"/>
              <a:t>: High-pressure sellers tend to push through any objections or concerns the customer may have, instead of addressing them calmly and thoughtfully.</a:t>
            </a:r>
          </a:p>
          <a:p>
            <a:endParaRPr lang="en-US" dirty="0"/>
          </a:p>
        </p:txBody>
      </p:sp>
    </p:spTree>
    <p:extLst>
      <p:ext uri="{BB962C8B-B14F-4D97-AF65-F5344CB8AC3E}">
        <p14:creationId xmlns:p14="http://schemas.microsoft.com/office/powerpoint/2010/main" val="182685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0115C7E-3DBD-0A67-EEA7-0A47C6756D98}"/>
              </a:ext>
            </a:extLst>
          </p:cNvPr>
          <p:cNvSpPr/>
          <p:nvPr/>
        </p:nvSpPr>
        <p:spPr>
          <a:xfrm>
            <a:off x="0" y="0"/>
            <a:ext cx="889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2EB693-4E6A-4EFF-9A36-433F64F7385F}"/>
              </a:ext>
            </a:extLst>
          </p:cNvPr>
          <p:cNvSpPr>
            <a:spLocks noGrp="1"/>
          </p:cNvSpPr>
          <p:nvPr>
            <p:ph type="title"/>
          </p:nvPr>
        </p:nvSpPr>
        <p:spPr>
          <a:xfrm>
            <a:off x="0" y="0"/>
            <a:ext cx="12192000" cy="878841"/>
          </a:xfrm>
          <a:solidFill>
            <a:schemeClr val="accent2"/>
          </a:solidFill>
        </p:spPr>
        <p:txBody>
          <a:bodyPr anchor="ctr">
            <a:normAutofit/>
          </a:bodyPr>
          <a:lstStyle/>
          <a:p>
            <a:pPr algn="ctr"/>
            <a:r>
              <a:rPr lang="en-US" sz="5400" dirty="0">
                <a:ln w="3175">
                  <a:solidFill>
                    <a:schemeClr val="bg1"/>
                  </a:solidFill>
                </a:ln>
                <a:solidFill>
                  <a:schemeClr val="bg2"/>
                </a:solidFill>
              </a:rPr>
              <a:t>Insight selling</a:t>
            </a:r>
          </a:p>
        </p:txBody>
      </p:sp>
      <p:pic>
        <p:nvPicPr>
          <p:cNvPr id="9" name="Picture 8" descr="Logo&#10;&#10;Description automatically generated">
            <a:extLst>
              <a:ext uri="{FF2B5EF4-FFF2-40B4-BE49-F238E27FC236}">
                <a16:creationId xmlns:a16="http://schemas.microsoft.com/office/drawing/2014/main" id="{CD184077-83DA-4DD8-3720-1BF9C6D9D0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8000" cy="1778000"/>
          </a:xfrm>
          <a:prstGeom prst="rect">
            <a:avLst/>
          </a:prstGeom>
        </p:spPr>
      </p:pic>
      <p:cxnSp>
        <p:nvCxnSpPr>
          <p:cNvPr id="5" name="Straight Connector 4">
            <a:extLst>
              <a:ext uri="{FF2B5EF4-FFF2-40B4-BE49-F238E27FC236}">
                <a16:creationId xmlns:a16="http://schemas.microsoft.com/office/drawing/2014/main" id="{78428F44-EEC0-00C5-94D7-10BC18C096D1}"/>
              </a:ext>
            </a:extLst>
          </p:cNvPr>
          <p:cNvCxnSpPr>
            <a:stCxn id="9" idx="3"/>
          </p:cNvCxnSpPr>
          <p:nvPr/>
        </p:nvCxnSpPr>
        <p:spPr>
          <a:xfrm flipV="1">
            <a:off x="1778000" y="883920"/>
            <a:ext cx="10414000" cy="508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9A5E422-CBAD-A212-0327-2F69E2DAF883}"/>
              </a:ext>
            </a:extLst>
          </p:cNvPr>
          <p:cNvCxnSpPr>
            <a:cxnSpLocks/>
            <a:stCxn id="9" idx="2"/>
          </p:cNvCxnSpPr>
          <p:nvPr/>
        </p:nvCxnSpPr>
        <p:spPr>
          <a:xfrm>
            <a:off x="889000" y="1778000"/>
            <a:ext cx="0" cy="508000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D6F2C8B8-DE56-C13E-88C9-2822B451AFCF}"/>
              </a:ext>
            </a:extLst>
          </p:cNvPr>
          <p:cNvSpPr>
            <a:spLocks noGrp="1"/>
          </p:cNvSpPr>
          <p:nvPr>
            <p:ph idx="1"/>
          </p:nvPr>
        </p:nvSpPr>
        <p:spPr/>
        <p:txBody>
          <a:bodyPr>
            <a:normAutofit fontScale="55000" lnSpcReduction="20000"/>
          </a:bodyPr>
          <a:lstStyle/>
          <a:p>
            <a:r>
              <a:rPr lang="en-US" dirty="0"/>
              <a:t>Insight selling is a sales approach where the salesperson focuses on providing unique insights or perspectives that challenge a customer’s current way of thinking and help them see a problem or opportunity they may not have recognized before. The goal of insight selling is to lead the customer to a new understanding of their situation, often shifting their mindset to recognize the value of a solution the salesperson is offering.</a:t>
            </a:r>
          </a:p>
          <a:p>
            <a:r>
              <a:rPr lang="en-US" dirty="0"/>
              <a:t>Rather than just responding to the customer's stated needs or questions, insight selling aims to proactively educate the customer by revealing hidden problems, opportunities, or trends that can impact their business. This approach positions the salesperson as a trusted advisor or thought leader, rather than just a vendor.</a:t>
            </a:r>
          </a:p>
          <a:p>
            <a:pPr marL="0" indent="0">
              <a:buNone/>
            </a:pPr>
            <a:r>
              <a:rPr lang="en-US" b="1" dirty="0"/>
              <a:t>Key Features of Insight Selling:</a:t>
            </a:r>
          </a:p>
          <a:p>
            <a:pPr>
              <a:buFont typeface="+mj-lt"/>
              <a:buAutoNum type="arabicPeriod"/>
            </a:pPr>
            <a:r>
              <a:rPr lang="en-US" b="1" dirty="0"/>
              <a:t>Providing New Insights</a:t>
            </a:r>
            <a:r>
              <a:rPr lang="en-US" dirty="0"/>
              <a:t>: The salesperson offers valuable, thought-provoking information that the customer may not have previously considered. This can involve identifying industry trends, new challenges, or potential opportunities that the customer’s current approach isn’t addressing.</a:t>
            </a:r>
          </a:p>
          <a:p>
            <a:pPr>
              <a:buFont typeface="+mj-lt"/>
              <a:buAutoNum type="arabicPeriod"/>
            </a:pPr>
            <a:r>
              <a:rPr lang="en-US" b="1" dirty="0"/>
              <a:t>Challenging Assumptions</a:t>
            </a:r>
            <a:r>
              <a:rPr lang="en-US" dirty="0"/>
              <a:t>: Insight selling often involves challenging the customer’s existing assumptions or beliefs about their business or industry. The goal is to help the customer realize that their current strategy or solution may not be the best, and that there are better options available.</a:t>
            </a:r>
          </a:p>
          <a:p>
            <a:pPr>
              <a:buFont typeface="+mj-lt"/>
              <a:buAutoNum type="arabicPeriod"/>
            </a:pPr>
            <a:r>
              <a:rPr lang="en-US" b="1" dirty="0"/>
              <a:t>Educational Approach</a:t>
            </a:r>
            <a:r>
              <a:rPr lang="en-US" dirty="0"/>
              <a:t>: Insight selling is more consultative in nature. The salesperson educates the customer, shares relevant data, and helps them see how new solutions or strategies can bring value or solve problems they might not have been aware of.</a:t>
            </a:r>
          </a:p>
          <a:p>
            <a:pPr>
              <a:buFont typeface="+mj-lt"/>
              <a:buAutoNum type="arabicPeriod"/>
            </a:pPr>
            <a:r>
              <a:rPr lang="en-US" b="1" dirty="0"/>
              <a:t>Value-Driven</a:t>
            </a:r>
            <a:r>
              <a:rPr lang="en-US" dirty="0"/>
              <a:t>: The insights shared are always focused on creating value for the customer. It’s not about pushing a product but helping the customer recognize a need or an opportunity to improve their business performance.</a:t>
            </a:r>
          </a:p>
          <a:p>
            <a:pPr>
              <a:buFont typeface="+mj-lt"/>
              <a:buAutoNum type="arabicPeriod"/>
            </a:pPr>
            <a:r>
              <a:rPr lang="en-US" b="1" dirty="0"/>
              <a:t>Building Trust</a:t>
            </a:r>
            <a:r>
              <a:rPr lang="en-US" dirty="0"/>
              <a:t>: Insight selling builds trust because the customer sees the salesperson as a knowledgeable, strategic partner who is focused on their success and is providing valuable, actionable insights.</a:t>
            </a:r>
          </a:p>
          <a:p>
            <a:endParaRPr lang="en-US" dirty="0"/>
          </a:p>
        </p:txBody>
      </p:sp>
    </p:spTree>
    <p:extLst>
      <p:ext uri="{BB962C8B-B14F-4D97-AF65-F5344CB8AC3E}">
        <p14:creationId xmlns:p14="http://schemas.microsoft.com/office/powerpoint/2010/main" val="3140447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D3AFA9DB-8016-D9DB-786A-125B67D64F22}"/>
              </a:ext>
            </a:extLst>
          </p:cNvPr>
          <p:cNvSpPr/>
          <p:nvPr/>
        </p:nvSpPr>
        <p:spPr>
          <a:xfrm>
            <a:off x="0" y="0"/>
            <a:ext cx="8940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679928-C2A2-4D8A-968F-6389A8EF4642}"/>
              </a:ext>
            </a:extLst>
          </p:cNvPr>
          <p:cNvSpPr>
            <a:spLocks noGrp="1"/>
          </p:cNvSpPr>
          <p:nvPr>
            <p:ph type="title"/>
          </p:nvPr>
        </p:nvSpPr>
        <p:spPr>
          <a:xfrm>
            <a:off x="0" y="0"/>
            <a:ext cx="12192000" cy="873760"/>
          </a:xfrm>
          <a:solidFill>
            <a:schemeClr val="accent4"/>
          </a:solidFill>
        </p:spPr>
        <p:txBody>
          <a:bodyPr anchor="ctr">
            <a:normAutofit/>
          </a:bodyPr>
          <a:lstStyle/>
          <a:p>
            <a:pPr algn="ctr"/>
            <a:r>
              <a:rPr lang="en-US" sz="3600" dirty="0">
                <a:ln w="3175">
                  <a:solidFill>
                    <a:schemeClr val="bg1"/>
                  </a:solidFill>
                </a:ln>
                <a:solidFill>
                  <a:schemeClr val="bg2"/>
                </a:solidFill>
              </a:rPr>
              <a:t>How Would You Describe Your Sales Style?</a:t>
            </a:r>
          </a:p>
        </p:txBody>
      </p:sp>
      <p:sp>
        <p:nvSpPr>
          <p:cNvPr id="3" name="Content Placeholder 2">
            <a:extLst>
              <a:ext uri="{FF2B5EF4-FFF2-40B4-BE49-F238E27FC236}">
                <a16:creationId xmlns:a16="http://schemas.microsoft.com/office/drawing/2014/main" id="{ADF31F98-EE3D-4F1B-A1E8-3D8E08D82E6E}"/>
              </a:ext>
            </a:extLst>
          </p:cNvPr>
          <p:cNvSpPr>
            <a:spLocks noGrp="1"/>
          </p:cNvSpPr>
          <p:nvPr>
            <p:ph idx="1"/>
          </p:nvPr>
        </p:nvSpPr>
        <p:spPr>
          <a:xfrm>
            <a:off x="1778000" y="1778001"/>
            <a:ext cx="9519920" cy="4531359"/>
          </a:xfrm>
        </p:spPr>
        <p:txBody>
          <a:bodyPr anchor="ctr">
            <a:normAutofit/>
          </a:bodyPr>
          <a:lstStyle/>
          <a:p>
            <a:r>
              <a:rPr lang="en-US" sz="3000" dirty="0"/>
              <a:t>Do you lead with solutions? </a:t>
            </a:r>
          </a:p>
          <a:p>
            <a:r>
              <a:rPr lang="en-US" sz="3000" dirty="0"/>
              <a:t>Offer a consultive experience?</a:t>
            </a:r>
          </a:p>
          <a:p>
            <a:r>
              <a:rPr lang="en-US" sz="3000" dirty="0"/>
              <a:t>Like to provoke your prospect by stirring up a little data-driven drama?</a:t>
            </a:r>
          </a:p>
          <a:p>
            <a:r>
              <a:rPr lang="en-US" sz="3000" dirty="0"/>
              <a:t>How you answer depends on what type of selling serves as the foundation for the strategies, methodologies, and messaging used to convince buyers to make a deal.</a:t>
            </a:r>
          </a:p>
        </p:txBody>
      </p:sp>
      <p:pic>
        <p:nvPicPr>
          <p:cNvPr id="26" name="Picture 25" descr="Logo&#10;&#10;Description automatically generated">
            <a:extLst>
              <a:ext uri="{FF2B5EF4-FFF2-40B4-BE49-F238E27FC236}">
                <a16:creationId xmlns:a16="http://schemas.microsoft.com/office/drawing/2014/main" id="{412CD838-C853-0E95-ABCA-4E5D917FEB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8000" cy="1778000"/>
          </a:xfrm>
          <a:prstGeom prst="rect">
            <a:avLst/>
          </a:prstGeom>
        </p:spPr>
      </p:pic>
      <p:cxnSp>
        <p:nvCxnSpPr>
          <p:cNvPr id="5" name="Straight Connector 4">
            <a:extLst>
              <a:ext uri="{FF2B5EF4-FFF2-40B4-BE49-F238E27FC236}">
                <a16:creationId xmlns:a16="http://schemas.microsoft.com/office/drawing/2014/main" id="{204AA022-476B-9AFD-3B6D-8054495CD03E}"/>
              </a:ext>
            </a:extLst>
          </p:cNvPr>
          <p:cNvCxnSpPr>
            <a:stCxn id="26" idx="3"/>
          </p:cNvCxnSpPr>
          <p:nvPr/>
        </p:nvCxnSpPr>
        <p:spPr>
          <a:xfrm flipV="1">
            <a:off x="1778000" y="873760"/>
            <a:ext cx="10414000" cy="1524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6CFF59F-DE2D-5D63-C5E2-CE988886F85E}"/>
              </a:ext>
            </a:extLst>
          </p:cNvPr>
          <p:cNvCxnSpPr>
            <a:stCxn id="26" idx="2"/>
          </p:cNvCxnSpPr>
          <p:nvPr/>
        </p:nvCxnSpPr>
        <p:spPr>
          <a:xfrm>
            <a:off x="889000" y="1778000"/>
            <a:ext cx="5080" cy="508000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157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D76A3D-2460-B27C-BF65-28C58819969A}"/>
              </a:ext>
            </a:extLst>
          </p:cNvPr>
          <p:cNvSpPr/>
          <p:nvPr/>
        </p:nvSpPr>
        <p:spPr>
          <a:xfrm>
            <a:off x="0" y="0"/>
            <a:ext cx="889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C4791-D5D1-4DCA-BFD1-E96AD12D6306}"/>
              </a:ext>
            </a:extLst>
          </p:cNvPr>
          <p:cNvSpPr>
            <a:spLocks noGrp="1"/>
          </p:cNvSpPr>
          <p:nvPr>
            <p:ph type="title"/>
          </p:nvPr>
        </p:nvSpPr>
        <p:spPr>
          <a:xfrm>
            <a:off x="1" y="0"/>
            <a:ext cx="12192000" cy="888999"/>
          </a:xfrm>
          <a:solidFill>
            <a:schemeClr val="accent3"/>
          </a:solidFill>
        </p:spPr>
        <p:txBody>
          <a:bodyPr anchor="ctr">
            <a:normAutofit/>
          </a:bodyPr>
          <a:lstStyle/>
          <a:p>
            <a:pPr algn="ctr"/>
            <a:r>
              <a:rPr lang="en-US" sz="4400" dirty="0">
                <a:ln w="3175">
                  <a:solidFill>
                    <a:schemeClr val="bg1"/>
                  </a:solidFill>
                </a:ln>
                <a:solidFill>
                  <a:schemeClr val="bg2"/>
                </a:solidFill>
              </a:rPr>
              <a:t>What is selling?</a:t>
            </a:r>
          </a:p>
        </p:txBody>
      </p:sp>
      <p:sp>
        <p:nvSpPr>
          <p:cNvPr id="3" name="Content Placeholder 2">
            <a:extLst>
              <a:ext uri="{FF2B5EF4-FFF2-40B4-BE49-F238E27FC236}">
                <a16:creationId xmlns:a16="http://schemas.microsoft.com/office/drawing/2014/main" id="{3DA72909-B3C8-4B11-97CB-818BF1BBE1B1}"/>
              </a:ext>
            </a:extLst>
          </p:cNvPr>
          <p:cNvSpPr>
            <a:spLocks noGrp="1"/>
          </p:cNvSpPr>
          <p:nvPr>
            <p:ph idx="1"/>
          </p:nvPr>
        </p:nvSpPr>
        <p:spPr>
          <a:xfrm>
            <a:off x="1778000" y="1778001"/>
            <a:ext cx="9433560" cy="4297680"/>
          </a:xfrm>
        </p:spPr>
        <p:txBody>
          <a:bodyPr anchor="ctr">
            <a:normAutofit/>
          </a:bodyPr>
          <a:lstStyle/>
          <a:p>
            <a:r>
              <a:rPr lang="en-US" sz="2500" dirty="0"/>
              <a:t>Any transaction where money is exchanged for goods or services</a:t>
            </a:r>
          </a:p>
          <a:p>
            <a:r>
              <a:rPr lang="en-US" sz="2500" dirty="0"/>
              <a:t>Describes a process of persuading a buyer to make a purchase using a series of planned and personalized communication tactics to influence purchasing decisions</a:t>
            </a:r>
          </a:p>
          <a:p>
            <a:r>
              <a:rPr lang="en-US" sz="2500" dirty="0"/>
              <a:t>Selling helps customers…</a:t>
            </a:r>
          </a:p>
          <a:p>
            <a:pPr lvl="1"/>
            <a:r>
              <a:rPr lang="en-US" sz="2100" dirty="0"/>
              <a:t>Determine their needs</a:t>
            </a:r>
          </a:p>
          <a:p>
            <a:pPr lvl="1"/>
            <a:r>
              <a:rPr lang="en-US" sz="2100" dirty="0"/>
              <a:t>Creates a sense of desire for products/services</a:t>
            </a:r>
          </a:p>
          <a:p>
            <a:pPr lvl="1"/>
            <a:r>
              <a:rPr lang="en-US" sz="2100" dirty="0"/>
              <a:t>Solves buyers’ most pressing pain points</a:t>
            </a:r>
          </a:p>
        </p:txBody>
      </p:sp>
      <p:pic>
        <p:nvPicPr>
          <p:cNvPr id="6" name="Picture 5" descr="Logo&#10;&#10;Description automatically generated">
            <a:extLst>
              <a:ext uri="{FF2B5EF4-FFF2-40B4-BE49-F238E27FC236}">
                <a16:creationId xmlns:a16="http://schemas.microsoft.com/office/drawing/2014/main" id="{925CAD44-7D61-A015-EB3A-45D0065C1E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8000" cy="1778000"/>
          </a:xfrm>
          <a:prstGeom prst="rect">
            <a:avLst/>
          </a:prstGeom>
        </p:spPr>
      </p:pic>
      <p:cxnSp>
        <p:nvCxnSpPr>
          <p:cNvPr id="5" name="Straight Connector 4">
            <a:extLst>
              <a:ext uri="{FF2B5EF4-FFF2-40B4-BE49-F238E27FC236}">
                <a16:creationId xmlns:a16="http://schemas.microsoft.com/office/drawing/2014/main" id="{BC8778BA-7F2E-8F8C-1BEC-D340C102A19E}"/>
              </a:ext>
            </a:extLst>
          </p:cNvPr>
          <p:cNvCxnSpPr>
            <a:stCxn id="6" idx="3"/>
          </p:cNvCxnSpPr>
          <p:nvPr/>
        </p:nvCxnSpPr>
        <p:spPr>
          <a:xfrm>
            <a:off x="1778000" y="889000"/>
            <a:ext cx="10414000"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D0B5A74-9D00-6E4A-412D-84CBDADD5BDB}"/>
              </a:ext>
            </a:extLst>
          </p:cNvPr>
          <p:cNvCxnSpPr>
            <a:stCxn id="6" idx="2"/>
          </p:cNvCxnSpPr>
          <p:nvPr/>
        </p:nvCxnSpPr>
        <p:spPr>
          <a:xfrm>
            <a:off x="889000" y="1778000"/>
            <a:ext cx="15240" cy="508000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2944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4D18C2C-BEF0-FDF6-5989-70A6BA90D6E3}"/>
              </a:ext>
            </a:extLst>
          </p:cNvPr>
          <p:cNvSpPr/>
          <p:nvPr/>
        </p:nvSpPr>
        <p:spPr>
          <a:xfrm>
            <a:off x="0" y="0"/>
            <a:ext cx="889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586678-9723-5266-BB36-B23EEBDB5E39}"/>
              </a:ext>
            </a:extLst>
          </p:cNvPr>
          <p:cNvSpPr/>
          <p:nvPr/>
        </p:nvSpPr>
        <p:spPr>
          <a:xfrm>
            <a:off x="0" y="-5080"/>
            <a:ext cx="12192000" cy="894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7B81DE-766E-4402-B9D5-B247250457C8}"/>
              </a:ext>
            </a:extLst>
          </p:cNvPr>
          <p:cNvSpPr>
            <a:spLocks noGrp="1"/>
          </p:cNvSpPr>
          <p:nvPr>
            <p:ph type="ctrTitle"/>
          </p:nvPr>
        </p:nvSpPr>
        <p:spPr>
          <a:xfrm>
            <a:off x="1778000" y="2479040"/>
            <a:ext cx="9540240" cy="2489200"/>
          </a:xfrm>
          <a:solidFill>
            <a:schemeClr val="accent2"/>
          </a:solidFill>
          <a:ln w="57150">
            <a:solidFill>
              <a:schemeClr val="bg2"/>
            </a:solidFill>
          </a:ln>
        </p:spPr>
        <p:txBody>
          <a:bodyPr vert="horz" lIns="91440" tIns="45720" rIns="91440" bIns="45720" rtlCol="0" anchor="ctr">
            <a:normAutofit/>
          </a:bodyPr>
          <a:lstStyle/>
          <a:p>
            <a:r>
              <a:rPr lang="en-US" sz="5600" dirty="0">
                <a:ln w="3175">
                  <a:solidFill>
                    <a:schemeClr val="bg1"/>
                  </a:solidFill>
                </a:ln>
                <a:solidFill>
                  <a:schemeClr val="bg2"/>
                </a:solidFill>
              </a:rPr>
              <a:t>Most common types of selling today’s reps use on the job:</a:t>
            </a:r>
          </a:p>
        </p:txBody>
      </p:sp>
      <p:pic>
        <p:nvPicPr>
          <p:cNvPr id="10" name="Picture 9" descr="Logo&#10;&#10;Description automatically generated">
            <a:extLst>
              <a:ext uri="{FF2B5EF4-FFF2-40B4-BE49-F238E27FC236}">
                <a16:creationId xmlns:a16="http://schemas.microsoft.com/office/drawing/2014/main" id="{4E8EE1C3-04AB-8D07-823F-B94FB247C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8000" cy="1778000"/>
          </a:xfrm>
          <a:prstGeom prst="rect">
            <a:avLst/>
          </a:prstGeom>
        </p:spPr>
      </p:pic>
      <p:cxnSp>
        <p:nvCxnSpPr>
          <p:cNvPr id="4" name="Straight Connector 3">
            <a:extLst>
              <a:ext uri="{FF2B5EF4-FFF2-40B4-BE49-F238E27FC236}">
                <a16:creationId xmlns:a16="http://schemas.microsoft.com/office/drawing/2014/main" id="{C57CC9FD-3FD6-4FBD-1A88-66018A7F349E}"/>
              </a:ext>
            </a:extLst>
          </p:cNvPr>
          <p:cNvCxnSpPr>
            <a:stCxn id="10" idx="3"/>
          </p:cNvCxnSpPr>
          <p:nvPr/>
        </p:nvCxnSpPr>
        <p:spPr>
          <a:xfrm>
            <a:off x="1778000" y="889000"/>
            <a:ext cx="10414000" cy="508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8B1EB69-8376-FB98-DD41-D16FB34C3014}"/>
              </a:ext>
            </a:extLst>
          </p:cNvPr>
          <p:cNvCxnSpPr>
            <a:stCxn id="10" idx="2"/>
          </p:cNvCxnSpPr>
          <p:nvPr/>
        </p:nvCxnSpPr>
        <p:spPr>
          <a:xfrm>
            <a:off x="889000" y="1778000"/>
            <a:ext cx="0" cy="508000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9700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983B455-8967-F43E-B30B-543A01251EA0}"/>
              </a:ext>
            </a:extLst>
          </p:cNvPr>
          <p:cNvSpPr/>
          <p:nvPr/>
        </p:nvSpPr>
        <p:spPr>
          <a:xfrm>
            <a:off x="0" y="0"/>
            <a:ext cx="88392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E56E191-8975-DEE9-048B-011453BE6030}"/>
              </a:ext>
            </a:extLst>
          </p:cNvPr>
          <p:cNvSpPr>
            <a:spLocks noGrp="1"/>
          </p:cNvSpPr>
          <p:nvPr>
            <p:ph type="title"/>
          </p:nvPr>
        </p:nvSpPr>
        <p:spPr>
          <a:xfrm>
            <a:off x="0" y="1"/>
            <a:ext cx="12186920" cy="889000"/>
          </a:xfrm>
          <a:solidFill>
            <a:schemeClr val="accent4"/>
          </a:solidFill>
        </p:spPr>
        <p:txBody>
          <a:bodyPr>
            <a:normAutofit/>
          </a:bodyPr>
          <a:lstStyle/>
          <a:p>
            <a:pPr algn="ctr"/>
            <a:r>
              <a:rPr lang="en-US" sz="4800" dirty="0">
                <a:ln w="3175">
                  <a:solidFill>
                    <a:schemeClr val="bg1"/>
                  </a:solidFill>
                </a:ln>
                <a:solidFill>
                  <a:schemeClr val="bg2"/>
                </a:solidFill>
              </a:rPr>
              <a:t>Transactional Selling</a:t>
            </a:r>
          </a:p>
        </p:txBody>
      </p:sp>
      <p:sp>
        <p:nvSpPr>
          <p:cNvPr id="7" name="Content Placeholder 2">
            <a:extLst>
              <a:ext uri="{FF2B5EF4-FFF2-40B4-BE49-F238E27FC236}">
                <a16:creationId xmlns:a16="http://schemas.microsoft.com/office/drawing/2014/main" id="{7D666EF3-0C43-429E-A608-918BF1ABB81A}"/>
              </a:ext>
            </a:extLst>
          </p:cNvPr>
          <p:cNvSpPr>
            <a:spLocks noGrp="1"/>
          </p:cNvSpPr>
          <p:nvPr>
            <p:ph idx="1"/>
          </p:nvPr>
        </p:nvSpPr>
        <p:spPr>
          <a:xfrm>
            <a:off x="1778000" y="1056641"/>
            <a:ext cx="9530080" cy="5079999"/>
          </a:xfrm>
          <a:ln w="57150">
            <a:noFill/>
          </a:ln>
        </p:spPr>
        <p:txBody>
          <a:bodyPr anchor="ctr">
            <a:normAutofit fontScale="70000" lnSpcReduction="20000"/>
          </a:bodyPr>
          <a:lstStyle/>
          <a:p>
            <a:r>
              <a:rPr lang="en-US" sz="2900" dirty="0"/>
              <a:t>Transactional selling is a sales approach focused on making a quick sale, usually involving a straightforward transaction with little to no emphasis on building a long-term relationship with the customer. The goal is to close the sale as efficiently as possible, often by offering a product or service that meets a customer’s immediate need, sometimes with little or no follow-up once the sale is made.</a:t>
            </a:r>
          </a:p>
          <a:p>
            <a:pPr marL="0" indent="0">
              <a:buNone/>
            </a:pPr>
            <a:r>
              <a:rPr lang="en-US" sz="2900" dirty="0"/>
              <a:t>Key features of transactional selling include:</a:t>
            </a:r>
          </a:p>
          <a:p>
            <a:pPr>
              <a:buFont typeface="+mj-lt"/>
              <a:buAutoNum type="arabicPeriod"/>
            </a:pPr>
            <a:r>
              <a:rPr lang="en-US" sz="2900" b="1" dirty="0"/>
              <a:t>Focus on the product or service</a:t>
            </a:r>
            <a:r>
              <a:rPr lang="en-US" sz="2900" dirty="0"/>
              <a:t>: The salesperson is primarily concerned with pushing the product’s features, benefits, and price rather than </a:t>
            </a:r>
            <a:r>
              <a:rPr lang="en-US" sz="2900" dirty="0" err="1"/>
              <a:t>tring</a:t>
            </a:r>
            <a:r>
              <a:rPr lang="en-US" sz="2900" dirty="0"/>
              <a:t> to build rapport or understand the customer’s deeper needs.</a:t>
            </a:r>
          </a:p>
          <a:p>
            <a:pPr>
              <a:buFont typeface="+mj-lt"/>
              <a:buAutoNum type="arabicPeriod"/>
            </a:pPr>
            <a:r>
              <a:rPr lang="en-US" sz="2900" b="1" dirty="0"/>
              <a:t>Short sales cycle</a:t>
            </a:r>
            <a:r>
              <a:rPr lang="en-US" sz="2900" dirty="0"/>
              <a:t>: The process is often quick, with a focus on getting the customer to make a purchase decision as soon as possible. It's more about convenience and speed.</a:t>
            </a:r>
          </a:p>
          <a:p>
            <a:pPr>
              <a:buFont typeface="+mj-lt"/>
              <a:buAutoNum type="arabicPeriod"/>
            </a:pPr>
            <a:r>
              <a:rPr lang="en-US" sz="2900" b="1" dirty="0"/>
              <a:t>Minimal relationship-building</a:t>
            </a:r>
            <a:r>
              <a:rPr lang="en-US" sz="2900" dirty="0"/>
              <a:t>: Unlike other sales methods, like consultative selling, transactional selling doesn’t focus on developing a long-term relationship with the customer. Once the sale is complete, the relationship usually ends.</a:t>
            </a:r>
          </a:p>
          <a:p>
            <a:pPr>
              <a:buFont typeface="+mj-lt"/>
              <a:buAutoNum type="arabicPeriod"/>
            </a:pPr>
            <a:r>
              <a:rPr lang="en-US" sz="2900" b="1" dirty="0"/>
              <a:t>Price-driven</a:t>
            </a:r>
            <a:r>
              <a:rPr lang="en-US" sz="2900" dirty="0"/>
              <a:t>: Often, transactional selling involves a focus on competitive pricing, promotions, or discounts to entice the buyer, as the product is often seen as interchangeable with others in the market.</a:t>
            </a:r>
          </a:p>
          <a:p>
            <a:pPr>
              <a:buFont typeface="+mj-lt"/>
              <a:buAutoNum type="arabicPeriod"/>
            </a:pPr>
            <a:r>
              <a:rPr lang="en-US" sz="2900" b="1" dirty="0"/>
              <a:t>Low customer involvement</a:t>
            </a:r>
            <a:r>
              <a:rPr lang="en-US" sz="2900" dirty="0"/>
              <a:t>: The customer typically doesn’t require much consultation or customization in the purchasing process.</a:t>
            </a:r>
          </a:p>
          <a:p>
            <a:pPr marL="0" indent="0">
              <a:lnSpc>
                <a:spcPct val="90000"/>
              </a:lnSpc>
              <a:buNone/>
            </a:pPr>
            <a:endParaRPr lang="en-US" sz="1100" dirty="0">
              <a:solidFill>
                <a:schemeClr val="accent2">
                  <a:lumMod val="50000"/>
                </a:schemeClr>
              </a:solidFill>
            </a:endParaRPr>
          </a:p>
        </p:txBody>
      </p:sp>
      <p:pic>
        <p:nvPicPr>
          <p:cNvPr id="11" name="Picture 10" descr="Logo&#10;&#10;Description automatically generated">
            <a:extLst>
              <a:ext uri="{FF2B5EF4-FFF2-40B4-BE49-F238E27FC236}">
                <a16:creationId xmlns:a16="http://schemas.microsoft.com/office/drawing/2014/main" id="{83601368-AB83-F5F0-5AD8-60DC4D7C60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8000" cy="1778000"/>
          </a:xfrm>
          <a:prstGeom prst="rect">
            <a:avLst/>
          </a:prstGeom>
        </p:spPr>
      </p:pic>
      <p:cxnSp>
        <p:nvCxnSpPr>
          <p:cNvPr id="6" name="Straight Connector 5">
            <a:extLst>
              <a:ext uri="{FF2B5EF4-FFF2-40B4-BE49-F238E27FC236}">
                <a16:creationId xmlns:a16="http://schemas.microsoft.com/office/drawing/2014/main" id="{0A8D7174-BDF7-33EE-77EF-B1FA7513D97C}"/>
              </a:ext>
            </a:extLst>
          </p:cNvPr>
          <p:cNvCxnSpPr>
            <a:stCxn id="11" idx="3"/>
          </p:cNvCxnSpPr>
          <p:nvPr/>
        </p:nvCxnSpPr>
        <p:spPr>
          <a:xfrm>
            <a:off x="1778000" y="889000"/>
            <a:ext cx="10414000"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3FD1835-7705-2D75-F7E1-0FCCFB4E7FD2}"/>
              </a:ext>
            </a:extLst>
          </p:cNvPr>
          <p:cNvCxnSpPr>
            <a:stCxn id="11" idx="2"/>
          </p:cNvCxnSpPr>
          <p:nvPr/>
        </p:nvCxnSpPr>
        <p:spPr>
          <a:xfrm flipH="1">
            <a:off x="883920" y="1778000"/>
            <a:ext cx="5080" cy="5079999"/>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6548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11012F0-0A52-BEE4-620E-96CDE3C2EE5C}"/>
              </a:ext>
            </a:extLst>
          </p:cNvPr>
          <p:cNvSpPr/>
          <p:nvPr/>
        </p:nvSpPr>
        <p:spPr>
          <a:xfrm>
            <a:off x="0" y="0"/>
            <a:ext cx="889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16B6F9-F731-4978-A70A-F4153D7C0746}"/>
              </a:ext>
            </a:extLst>
          </p:cNvPr>
          <p:cNvSpPr>
            <a:spLocks noGrp="1"/>
          </p:cNvSpPr>
          <p:nvPr>
            <p:ph type="title"/>
          </p:nvPr>
        </p:nvSpPr>
        <p:spPr>
          <a:xfrm>
            <a:off x="0" y="1"/>
            <a:ext cx="12192000" cy="889000"/>
          </a:xfrm>
          <a:solidFill>
            <a:schemeClr val="accent3"/>
          </a:solidFill>
        </p:spPr>
        <p:txBody>
          <a:bodyPr anchor="ctr">
            <a:normAutofit/>
          </a:bodyPr>
          <a:lstStyle/>
          <a:p>
            <a:pPr algn="ctr"/>
            <a:r>
              <a:rPr lang="en-US" sz="4800" dirty="0">
                <a:ln w="3175">
                  <a:solidFill>
                    <a:schemeClr val="bg1"/>
                  </a:solidFill>
                </a:ln>
                <a:solidFill>
                  <a:schemeClr val="bg2"/>
                </a:solidFill>
              </a:rPr>
              <a:t>Solution Selling</a:t>
            </a:r>
          </a:p>
        </p:txBody>
      </p:sp>
      <p:sp>
        <p:nvSpPr>
          <p:cNvPr id="3" name="Content Placeholder 2">
            <a:extLst>
              <a:ext uri="{FF2B5EF4-FFF2-40B4-BE49-F238E27FC236}">
                <a16:creationId xmlns:a16="http://schemas.microsoft.com/office/drawing/2014/main" id="{CF2CEB7E-D845-41BD-82A4-DCA52F552C8C}"/>
              </a:ext>
            </a:extLst>
          </p:cNvPr>
          <p:cNvSpPr>
            <a:spLocks noGrp="1"/>
          </p:cNvSpPr>
          <p:nvPr>
            <p:ph idx="1"/>
          </p:nvPr>
        </p:nvSpPr>
        <p:spPr>
          <a:xfrm>
            <a:off x="1676400" y="1004936"/>
            <a:ext cx="9626600" cy="4983114"/>
          </a:xfrm>
        </p:spPr>
        <p:txBody>
          <a:bodyPr>
            <a:noAutofit/>
          </a:bodyPr>
          <a:lstStyle/>
          <a:p>
            <a:r>
              <a:rPr lang="en-US" sz="1200" dirty="0"/>
              <a:t>Solution selling is a sales approach where the salesperson focuses on identifying and solving the customer’s specific problem or need, rather than just selling a product. This method emphasizes understanding the customer’s challenges, goals, and pain points, and then tailoring a solution (often a combination of products and services) that best addresses those needs.</a:t>
            </a:r>
          </a:p>
          <a:p>
            <a:r>
              <a:rPr lang="en-US" sz="1200" dirty="0"/>
              <a:t>Key features of solution selling include:</a:t>
            </a:r>
          </a:p>
          <a:p>
            <a:pPr>
              <a:buFont typeface="+mj-lt"/>
              <a:buAutoNum type="arabicPeriod"/>
            </a:pPr>
            <a:r>
              <a:rPr lang="en-US" sz="1200" b="1" dirty="0"/>
              <a:t>Understanding the customer’s problem</a:t>
            </a:r>
            <a:r>
              <a:rPr lang="en-US" sz="1200" dirty="0"/>
              <a:t>: The salesperson spends time asking questions, listening to the customer, and diagnosing the underlying issues or challenges the customer faces. The goal is to uncover the core problems rather than just selling based on surface-level needs.</a:t>
            </a:r>
          </a:p>
          <a:p>
            <a:pPr>
              <a:buFont typeface="+mj-lt"/>
              <a:buAutoNum type="arabicPeriod"/>
            </a:pPr>
            <a:r>
              <a:rPr lang="en-US" sz="1200" b="1" dirty="0"/>
              <a:t>Tailored solutions</a:t>
            </a:r>
            <a:r>
              <a:rPr lang="en-US" sz="1200" dirty="0"/>
              <a:t>: Once the problem is understood, the salesperson proposes a personalized solution that may involve one or more products or services. This solution is presented as a way to address the specific challenges the customer is facing.</a:t>
            </a:r>
          </a:p>
          <a:p>
            <a:pPr>
              <a:buFont typeface="+mj-lt"/>
              <a:buAutoNum type="arabicPeriod"/>
            </a:pPr>
            <a:r>
              <a:rPr lang="en-US" sz="1200" b="1" dirty="0"/>
              <a:t>Value-based selling</a:t>
            </a:r>
            <a:r>
              <a:rPr lang="en-US" sz="1200" dirty="0"/>
              <a:t>: The salesperson focuses on the value and benefits the solution will bring to the customer, rather than just pushing the features of a product. The goal is to demonstrate how the solution can make the customer’s life easier or more efficient.</a:t>
            </a:r>
          </a:p>
          <a:p>
            <a:pPr>
              <a:buFont typeface="+mj-lt"/>
              <a:buAutoNum type="arabicPeriod"/>
            </a:pPr>
            <a:r>
              <a:rPr lang="en-US" sz="1200" b="1" dirty="0"/>
              <a:t>Long-term relationship</a:t>
            </a:r>
            <a:r>
              <a:rPr lang="en-US" sz="1200" dirty="0"/>
              <a:t>: Solution selling often leads to long-term relationships between the salesperson and the customer, as the salesperson is seen as a trusted advisor who understands the customer’s business and needs.</a:t>
            </a:r>
          </a:p>
          <a:p>
            <a:pPr>
              <a:buFont typeface="+mj-lt"/>
              <a:buAutoNum type="arabicPeriod"/>
            </a:pPr>
            <a:r>
              <a:rPr lang="en-US" sz="1200" b="1" dirty="0"/>
              <a:t>Consultative approach</a:t>
            </a:r>
            <a:r>
              <a:rPr lang="en-US" sz="1200" dirty="0"/>
              <a:t>: It's more of a consultative sales process, where the salesperson acts more like a problem solver or consultant than just someone pushing a product.</a:t>
            </a:r>
          </a:p>
          <a:p>
            <a:r>
              <a:rPr lang="en-US" sz="1200" b="1" dirty="0"/>
              <a:t>Example:</a:t>
            </a:r>
          </a:p>
          <a:p>
            <a:r>
              <a:rPr lang="en-US" sz="1200" dirty="0"/>
              <a:t>Imagine a company that’s experiencing inefficiencies with its internal communication. A salesperson from a software company offering team collaboration tools might start by asking questions like:</a:t>
            </a:r>
          </a:p>
          <a:p>
            <a:pPr>
              <a:buFont typeface="Arial" panose="020B0604020202020204" pitchFamily="34" charset="0"/>
              <a:buChar char="•"/>
            </a:pPr>
            <a:r>
              <a:rPr lang="en-US" sz="1200" dirty="0"/>
              <a:t>"What challenges are you facing with team communication?"</a:t>
            </a:r>
          </a:p>
          <a:p>
            <a:pPr>
              <a:buFont typeface="Arial" panose="020B0604020202020204" pitchFamily="34" charset="0"/>
              <a:buChar char="•"/>
            </a:pPr>
            <a:r>
              <a:rPr lang="en-US" sz="1200" dirty="0"/>
              <a:t>"How are you currently managing project collaboration?"</a:t>
            </a:r>
          </a:p>
          <a:p>
            <a:pPr>
              <a:buFont typeface="Arial" panose="020B0604020202020204" pitchFamily="34" charset="0"/>
              <a:buChar char="•"/>
            </a:pPr>
            <a:r>
              <a:rPr lang="en-US" sz="1200" dirty="0"/>
              <a:t>"What would an ideal solution look like for your team?"</a:t>
            </a:r>
          </a:p>
          <a:p>
            <a:r>
              <a:rPr lang="en-US" sz="1200" dirty="0"/>
              <a:t>After listening and understanding the specific pain points, the salesperson might propose a suite of tools that includes messaging, project management, and file-sharing features. They’d explain how the combined features of the software could streamline communication, improve productivity, and save the company time and money.</a:t>
            </a:r>
          </a:p>
          <a:p>
            <a:endParaRPr lang="en-US" sz="1800" dirty="0"/>
          </a:p>
        </p:txBody>
      </p:sp>
      <p:pic>
        <p:nvPicPr>
          <p:cNvPr id="9" name="Picture 8" descr="Logo&#10;&#10;Description automatically generated">
            <a:extLst>
              <a:ext uri="{FF2B5EF4-FFF2-40B4-BE49-F238E27FC236}">
                <a16:creationId xmlns:a16="http://schemas.microsoft.com/office/drawing/2014/main" id="{DA6D95A9-2169-96FF-5380-F0BD2025C8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8000" cy="1778000"/>
          </a:xfrm>
          <a:prstGeom prst="rect">
            <a:avLst/>
          </a:prstGeom>
        </p:spPr>
      </p:pic>
      <p:cxnSp>
        <p:nvCxnSpPr>
          <p:cNvPr id="5" name="Straight Connector 4">
            <a:extLst>
              <a:ext uri="{FF2B5EF4-FFF2-40B4-BE49-F238E27FC236}">
                <a16:creationId xmlns:a16="http://schemas.microsoft.com/office/drawing/2014/main" id="{5A1BF282-972C-3DFB-E2D4-802BB65D1ED6}"/>
              </a:ext>
            </a:extLst>
          </p:cNvPr>
          <p:cNvCxnSpPr>
            <a:cxnSpLocks/>
            <a:stCxn id="9" idx="3"/>
          </p:cNvCxnSpPr>
          <p:nvPr/>
        </p:nvCxnSpPr>
        <p:spPr>
          <a:xfrm flipV="1">
            <a:off x="1778000" y="869951"/>
            <a:ext cx="10414000" cy="19049"/>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B1D2CEF-C742-172C-C415-00C8A23D6725}"/>
              </a:ext>
            </a:extLst>
          </p:cNvPr>
          <p:cNvCxnSpPr>
            <a:stCxn id="9" idx="2"/>
          </p:cNvCxnSpPr>
          <p:nvPr/>
        </p:nvCxnSpPr>
        <p:spPr>
          <a:xfrm>
            <a:off x="889000" y="1778000"/>
            <a:ext cx="15240" cy="5079999"/>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35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F9894A4-27B9-1B4D-1525-55682E658803}"/>
              </a:ext>
            </a:extLst>
          </p:cNvPr>
          <p:cNvSpPr/>
          <p:nvPr/>
        </p:nvSpPr>
        <p:spPr>
          <a:xfrm>
            <a:off x="0" y="0"/>
            <a:ext cx="8889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2177FE-F06D-47AF-849C-DEF019E47355}"/>
              </a:ext>
            </a:extLst>
          </p:cNvPr>
          <p:cNvSpPr>
            <a:spLocks noGrp="1"/>
          </p:cNvSpPr>
          <p:nvPr>
            <p:ph type="title"/>
          </p:nvPr>
        </p:nvSpPr>
        <p:spPr>
          <a:xfrm>
            <a:off x="0" y="1"/>
            <a:ext cx="12192000" cy="889000"/>
          </a:xfrm>
          <a:solidFill>
            <a:schemeClr val="accent2"/>
          </a:solidFill>
          <a:ln>
            <a:noFill/>
          </a:ln>
        </p:spPr>
        <p:txBody>
          <a:bodyPr>
            <a:normAutofit/>
          </a:bodyPr>
          <a:lstStyle/>
          <a:p>
            <a:pPr algn="ctr"/>
            <a:r>
              <a:rPr lang="en-US" dirty="0">
                <a:ln w="3175">
                  <a:solidFill>
                    <a:schemeClr val="bg1"/>
                  </a:solidFill>
                </a:ln>
                <a:solidFill>
                  <a:schemeClr val="bg2"/>
                </a:solidFill>
              </a:rPr>
              <a:t>Consultative Selling</a:t>
            </a:r>
          </a:p>
        </p:txBody>
      </p:sp>
      <p:pic>
        <p:nvPicPr>
          <p:cNvPr id="6" name="Picture 5" descr="Logo&#10;&#10;Description automatically generated">
            <a:extLst>
              <a:ext uri="{FF2B5EF4-FFF2-40B4-BE49-F238E27FC236}">
                <a16:creationId xmlns:a16="http://schemas.microsoft.com/office/drawing/2014/main" id="{1BAC01CC-A9CF-8033-E193-54D4A75031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8000" cy="1778000"/>
          </a:xfrm>
          <a:prstGeom prst="rect">
            <a:avLst/>
          </a:prstGeom>
        </p:spPr>
      </p:pic>
      <p:cxnSp>
        <p:nvCxnSpPr>
          <p:cNvPr id="8" name="Straight Connector 7">
            <a:extLst>
              <a:ext uri="{FF2B5EF4-FFF2-40B4-BE49-F238E27FC236}">
                <a16:creationId xmlns:a16="http://schemas.microsoft.com/office/drawing/2014/main" id="{BA3CC3C0-977C-BA0B-BB68-012420DECCB8}"/>
              </a:ext>
            </a:extLst>
          </p:cNvPr>
          <p:cNvCxnSpPr>
            <a:cxnSpLocks/>
            <a:stCxn id="6" idx="3"/>
          </p:cNvCxnSpPr>
          <p:nvPr/>
        </p:nvCxnSpPr>
        <p:spPr>
          <a:xfrm>
            <a:off x="1778000" y="889000"/>
            <a:ext cx="10414000"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D918BBF-DC6F-6239-0697-153C1C696A9E}"/>
              </a:ext>
            </a:extLst>
          </p:cNvPr>
          <p:cNvCxnSpPr>
            <a:cxnSpLocks/>
            <a:stCxn id="6" idx="2"/>
          </p:cNvCxnSpPr>
          <p:nvPr/>
        </p:nvCxnSpPr>
        <p:spPr>
          <a:xfrm>
            <a:off x="889000" y="1778000"/>
            <a:ext cx="0" cy="508000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2EDC1C6-D350-5FDF-7740-673645D726CF}"/>
              </a:ext>
            </a:extLst>
          </p:cNvPr>
          <p:cNvSpPr txBox="1"/>
          <p:nvPr/>
        </p:nvSpPr>
        <p:spPr>
          <a:xfrm>
            <a:off x="1618052" y="1023042"/>
            <a:ext cx="10413999" cy="5632311"/>
          </a:xfrm>
          <a:prstGeom prst="rect">
            <a:avLst/>
          </a:prstGeom>
          <a:noFill/>
        </p:spPr>
        <p:txBody>
          <a:bodyPr wrap="square">
            <a:spAutoFit/>
          </a:bodyPr>
          <a:lstStyle/>
          <a:p>
            <a:r>
              <a:rPr lang="en-US" dirty="0"/>
              <a:t>Consultative selling is a sales approach where the salesperson acts more as an advisor or consultant, working closely with the customer to understand their needs, challenges, and goals. The primary focus is on building a relationship and offering solutions that genuinely help the customer, rather than just pushing a product. It’s more of a problem-solving, collaborative process.</a:t>
            </a:r>
          </a:p>
          <a:p>
            <a:r>
              <a:rPr lang="en-US" dirty="0"/>
              <a:t>In consultative selling, the salesperson:</a:t>
            </a:r>
          </a:p>
          <a:p>
            <a:pPr>
              <a:buFont typeface="+mj-lt"/>
              <a:buAutoNum type="arabicPeriod"/>
            </a:pPr>
            <a:r>
              <a:rPr lang="en-US" b="1" dirty="0"/>
              <a:t>Asks thoughtful questions</a:t>
            </a:r>
            <a:r>
              <a:rPr lang="en-US" dirty="0"/>
              <a:t>: The salesperson engages the customer with open-ended questions to uncover their specific needs, pain points, and desires. It’s about truly listening and understanding their situation, not just talking about products.</a:t>
            </a:r>
          </a:p>
          <a:p>
            <a:pPr>
              <a:buFont typeface="+mj-lt"/>
              <a:buAutoNum type="arabicPeriod"/>
            </a:pPr>
            <a:r>
              <a:rPr lang="en-US" b="1" dirty="0"/>
              <a:t>Acts as a trusted advisor</a:t>
            </a:r>
            <a:r>
              <a:rPr lang="en-US" dirty="0"/>
              <a:t>: The salesperson builds trust with the customer by offering valuable insights and guidance. They provide advice on the best way to solve the customer’s problems, which may or may not involve the product or service they’re selling.</a:t>
            </a:r>
          </a:p>
          <a:p>
            <a:pPr>
              <a:buFont typeface="+mj-lt"/>
              <a:buAutoNum type="arabicPeriod"/>
            </a:pPr>
            <a:r>
              <a:rPr lang="en-US" b="1" dirty="0"/>
              <a:t>Tailors solutions</a:t>
            </a:r>
            <a:r>
              <a:rPr lang="en-US" dirty="0"/>
              <a:t>: After gathering information, the salesperson customizes their recommendations to fit the customer’s unique situation. They focus on how their product or service can address the customer’s specific needs or objectives.</a:t>
            </a:r>
          </a:p>
          <a:p>
            <a:pPr>
              <a:buFont typeface="+mj-lt"/>
              <a:buAutoNum type="arabicPeriod"/>
            </a:pPr>
            <a:r>
              <a:rPr lang="en-US" b="1" dirty="0"/>
              <a:t>Focuses on long-term relationships</a:t>
            </a:r>
            <a:r>
              <a:rPr lang="en-US" dirty="0"/>
              <a:t>: Consultative selling isn’t just about closing a sale in the moment—it’s about fostering a long-term relationship. The salesperson aims to become a go-to resource for the customer’s future needs, helping them as their business or personal requirements evolve.</a:t>
            </a:r>
          </a:p>
          <a:p>
            <a:pPr>
              <a:buFont typeface="+mj-lt"/>
              <a:buAutoNum type="arabicPeriod"/>
            </a:pPr>
            <a:r>
              <a:rPr lang="en-US" b="1" dirty="0"/>
              <a:t>Provides ongoing support</a:t>
            </a:r>
            <a:r>
              <a:rPr lang="en-US" dirty="0"/>
              <a:t>: Unlike transactional selling, where the relationship often ends after the sale, consultative selling often involves follow-up and continued support to ensure the customer is getting value from the solution over time.</a:t>
            </a:r>
          </a:p>
        </p:txBody>
      </p:sp>
    </p:spTree>
    <p:extLst>
      <p:ext uri="{BB962C8B-B14F-4D97-AF65-F5344CB8AC3E}">
        <p14:creationId xmlns:p14="http://schemas.microsoft.com/office/powerpoint/2010/main" val="4112289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1A221A-9190-BA24-0472-C4904F2650C8}"/>
              </a:ext>
            </a:extLst>
          </p:cNvPr>
          <p:cNvSpPr/>
          <p:nvPr/>
        </p:nvSpPr>
        <p:spPr>
          <a:xfrm>
            <a:off x="0" y="0"/>
            <a:ext cx="888993"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B6B73A-A64D-468B-B7FE-FD10EC47A0D5}"/>
              </a:ext>
            </a:extLst>
          </p:cNvPr>
          <p:cNvSpPr>
            <a:spLocks noGrp="1"/>
          </p:cNvSpPr>
          <p:nvPr>
            <p:ph type="title"/>
          </p:nvPr>
        </p:nvSpPr>
        <p:spPr>
          <a:xfrm>
            <a:off x="0" y="-1"/>
            <a:ext cx="12192000" cy="888997"/>
          </a:xfrm>
          <a:solidFill>
            <a:schemeClr val="accent4"/>
          </a:solidFill>
        </p:spPr>
        <p:txBody>
          <a:bodyPr anchor="ctr">
            <a:normAutofit/>
          </a:bodyPr>
          <a:lstStyle/>
          <a:p>
            <a:pPr algn="ctr"/>
            <a:r>
              <a:rPr lang="en-US" sz="4800" dirty="0">
                <a:ln w="3175">
                  <a:solidFill>
                    <a:schemeClr val="bg1"/>
                  </a:solidFill>
                </a:ln>
                <a:solidFill>
                  <a:schemeClr val="bg2"/>
                </a:solidFill>
              </a:rPr>
              <a:t>Provocative Selling</a:t>
            </a:r>
          </a:p>
        </p:txBody>
      </p:sp>
      <p:pic>
        <p:nvPicPr>
          <p:cNvPr id="7" name="Picture 6" descr="Logo&#10;&#10;Description automatically generated">
            <a:extLst>
              <a:ext uri="{FF2B5EF4-FFF2-40B4-BE49-F238E27FC236}">
                <a16:creationId xmlns:a16="http://schemas.microsoft.com/office/drawing/2014/main" id="{158D95ED-D372-4FEF-089B-F0B0C56B41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8000" cy="1778000"/>
          </a:xfrm>
          <a:prstGeom prst="rect">
            <a:avLst/>
          </a:prstGeom>
        </p:spPr>
      </p:pic>
      <p:cxnSp>
        <p:nvCxnSpPr>
          <p:cNvPr id="4" name="Straight Connector 3">
            <a:extLst>
              <a:ext uri="{FF2B5EF4-FFF2-40B4-BE49-F238E27FC236}">
                <a16:creationId xmlns:a16="http://schemas.microsoft.com/office/drawing/2014/main" id="{42576DAF-D3C9-DD89-A258-8E9BFD519B8B}"/>
              </a:ext>
            </a:extLst>
          </p:cNvPr>
          <p:cNvCxnSpPr>
            <a:stCxn id="7" idx="3"/>
          </p:cNvCxnSpPr>
          <p:nvPr/>
        </p:nvCxnSpPr>
        <p:spPr>
          <a:xfrm>
            <a:off x="1778000" y="889000"/>
            <a:ext cx="10414000"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02E0FD7-37D6-F02F-869B-9103D0CB2E41}"/>
              </a:ext>
            </a:extLst>
          </p:cNvPr>
          <p:cNvCxnSpPr>
            <a:cxnSpLocks/>
            <a:stCxn id="7" idx="2"/>
          </p:cNvCxnSpPr>
          <p:nvPr/>
        </p:nvCxnSpPr>
        <p:spPr>
          <a:xfrm>
            <a:off x="889000" y="1778000"/>
            <a:ext cx="0" cy="508000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1AC4E8C6-21CA-05A7-08A8-A47C622E0B73}"/>
              </a:ext>
            </a:extLst>
          </p:cNvPr>
          <p:cNvSpPr>
            <a:spLocks noGrp="1"/>
          </p:cNvSpPr>
          <p:nvPr>
            <p:ph idx="1"/>
          </p:nvPr>
        </p:nvSpPr>
        <p:spPr>
          <a:xfrm>
            <a:off x="1453836" y="1037974"/>
            <a:ext cx="10515600" cy="4351338"/>
          </a:xfrm>
        </p:spPr>
        <p:txBody>
          <a:bodyPr>
            <a:normAutofit fontScale="55000" lnSpcReduction="20000"/>
          </a:bodyPr>
          <a:lstStyle/>
          <a:p>
            <a:r>
              <a:rPr lang="en-US" dirty="0"/>
              <a:t>Proactive selling is a sales approach where the salesperson takes the initiative to engage with potential customers before they show clear signs of needing a product or service. Rather than waiting for the customer to come to them, proactive salespeople anticipate customer needs, reach out early, and guide the customer through their buying journey.</a:t>
            </a:r>
          </a:p>
          <a:p>
            <a:r>
              <a:rPr lang="en-US" dirty="0"/>
              <a:t>The main idea behind proactive selling is that it’s driven by the salesperson’s efforts to build relationships, offer solutions, and influence purchasing decisions in advance—sometimes even before the customer recognizes a need.</a:t>
            </a:r>
          </a:p>
          <a:p>
            <a:pPr marL="0" indent="0">
              <a:buNone/>
            </a:pPr>
            <a:r>
              <a:rPr lang="en-US" b="1" dirty="0"/>
              <a:t>Key Features of Proactive Selling:</a:t>
            </a:r>
          </a:p>
          <a:p>
            <a:pPr>
              <a:buFont typeface="+mj-lt"/>
              <a:buAutoNum type="arabicPeriod"/>
            </a:pPr>
            <a:r>
              <a:rPr lang="en-US" b="1" dirty="0"/>
              <a:t>Anticipating customer needs</a:t>
            </a:r>
            <a:r>
              <a:rPr lang="en-US" dirty="0"/>
              <a:t>: Proactive salespeople try to predict what the customer might need next, often based on previous interactions, industry trends, or research. They engage with customers before the customer realizes they need something.</a:t>
            </a:r>
          </a:p>
          <a:p>
            <a:pPr>
              <a:buFont typeface="+mj-lt"/>
              <a:buAutoNum type="arabicPeriod"/>
            </a:pPr>
            <a:r>
              <a:rPr lang="en-US" b="1" dirty="0"/>
              <a:t>Initiating contact</a:t>
            </a:r>
            <a:r>
              <a:rPr lang="en-US" dirty="0"/>
              <a:t>: Instead of waiting for the customer to approach them, a proactive salesperson takes the first step, reaching out to prospects through calls, emails, social media, or other channels.</a:t>
            </a:r>
          </a:p>
          <a:p>
            <a:pPr>
              <a:buFont typeface="+mj-lt"/>
              <a:buAutoNum type="arabicPeriod"/>
            </a:pPr>
            <a:r>
              <a:rPr lang="en-US" b="1" dirty="0"/>
              <a:t>Personalized outreach</a:t>
            </a:r>
            <a:r>
              <a:rPr lang="en-US" dirty="0"/>
              <a:t>: Rather than using generic messaging, proactive selling involves personalized communication that shows the salesperson has done their homework on the customer’s business or personal situation, making the approach feel more relevant.</a:t>
            </a:r>
          </a:p>
          <a:p>
            <a:pPr>
              <a:buFont typeface="+mj-lt"/>
              <a:buAutoNum type="arabicPeriod"/>
            </a:pPr>
            <a:r>
              <a:rPr lang="en-US" b="1" dirty="0"/>
              <a:t>Educating the customer</a:t>
            </a:r>
            <a:r>
              <a:rPr lang="en-US" dirty="0"/>
              <a:t>: The salesperson provides valuable information to help the customer make more informed decisions. This might involve offering insights on how to solve a potential problem, offering advice, or introducing a solution that the customer hadn't yet considered.</a:t>
            </a:r>
          </a:p>
          <a:p>
            <a:pPr>
              <a:buFont typeface="+mj-lt"/>
              <a:buAutoNum type="arabicPeriod"/>
            </a:pPr>
            <a:r>
              <a:rPr lang="en-US" b="1" dirty="0"/>
              <a:t>Building relationships early</a:t>
            </a:r>
            <a:r>
              <a:rPr lang="en-US" dirty="0"/>
              <a:t>: The focus is on developing a relationship, not just pushing for an immediate sale. Proactive selling aims to nurture trust and loyalty by showing interest in the customer’s needs and staying in touch.</a:t>
            </a:r>
          </a:p>
          <a:p>
            <a:pPr>
              <a:buFont typeface="+mj-lt"/>
              <a:buAutoNum type="arabicPeriod"/>
            </a:pPr>
            <a:r>
              <a:rPr lang="en-US" b="1" dirty="0"/>
              <a:t>Problem-solving</a:t>
            </a:r>
            <a:r>
              <a:rPr lang="en-US" dirty="0"/>
              <a:t>: Proactive sellers don’t wait for customers to ask for help; they actively search for problems that their product or service can solve and offer solutions ahead of time.</a:t>
            </a:r>
          </a:p>
          <a:p>
            <a:endParaRPr lang="en-US" dirty="0"/>
          </a:p>
        </p:txBody>
      </p:sp>
    </p:spTree>
    <p:extLst>
      <p:ext uri="{BB962C8B-B14F-4D97-AF65-F5344CB8AC3E}">
        <p14:creationId xmlns:p14="http://schemas.microsoft.com/office/powerpoint/2010/main" val="4044255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9C3327F-BD25-3758-855C-CBF5FACA5AB8}"/>
              </a:ext>
            </a:extLst>
          </p:cNvPr>
          <p:cNvSpPr/>
          <p:nvPr/>
        </p:nvSpPr>
        <p:spPr>
          <a:xfrm>
            <a:off x="0" y="0"/>
            <a:ext cx="88392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A327F4-7208-4A23-8E43-FAEF08DFD625}"/>
              </a:ext>
            </a:extLst>
          </p:cNvPr>
          <p:cNvSpPr>
            <a:spLocks noGrp="1"/>
          </p:cNvSpPr>
          <p:nvPr>
            <p:ph type="title"/>
          </p:nvPr>
        </p:nvSpPr>
        <p:spPr>
          <a:xfrm>
            <a:off x="0" y="1"/>
            <a:ext cx="12192000" cy="889000"/>
          </a:xfrm>
          <a:solidFill>
            <a:schemeClr val="accent3"/>
          </a:solidFill>
        </p:spPr>
        <p:txBody>
          <a:bodyPr anchor="ctr">
            <a:normAutofit/>
          </a:bodyPr>
          <a:lstStyle/>
          <a:p>
            <a:pPr algn="ctr"/>
            <a:r>
              <a:rPr lang="en-US" sz="5400" dirty="0">
                <a:ln w="3175">
                  <a:solidFill>
                    <a:schemeClr val="bg1"/>
                  </a:solidFill>
                </a:ln>
                <a:solidFill>
                  <a:schemeClr val="bg2"/>
                </a:solidFill>
              </a:rPr>
              <a:t>Collaborative Selling</a:t>
            </a:r>
          </a:p>
        </p:txBody>
      </p:sp>
      <p:pic>
        <p:nvPicPr>
          <p:cNvPr id="8" name="Picture 7" descr="Logo&#10;&#10;Description automatically generated">
            <a:extLst>
              <a:ext uri="{FF2B5EF4-FFF2-40B4-BE49-F238E27FC236}">
                <a16:creationId xmlns:a16="http://schemas.microsoft.com/office/drawing/2014/main" id="{F7BB993A-2DEC-8094-C7C5-75522D0D43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8000" cy="1778000"/>
          </a:xfrm>
          <a:prstGeom prst="rect">
            <a:avLst/>
          </a:prstGeom>
        </p:spPr>
      </p:pic>
      <p:cxnSp>
        <p:nvCxnSpPr>
          <p:cNvPr id="4" name="Straight Connector 3">
            <a:extLst>
              <a:ext uri="{FF2B5EF4-FFF2-40B4-BE49-F238E27FC236}">
                <a16:creationId xmlns:a16="http://schemas.microsoft.com/office/drawing/2014/main" id="{FE835A68-B40D-6E99-81EE-DECA5DA0E7E1}"/>
              </a:ext>
            </a:extLst>
          </p:cNvPr>
          <p:cNvCxnSpPr>
            <a:stCxn id="8" idx="3"/>
          </p:cNvCxnSpPr>
          <p:nvPr/>
        </p:nvCxnSpPr>
        <p:spPr>
          <a:xfrm>
            <a:off x="1778000" y="889000"/>
            <a:ext cx="10414000" cy="1524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E103775-C939-02A6-2F05-D574C5F3056F}"/>
              </a:ext>
            </a:extLst>
          </p:cNvPr>
          <p:cNvCxnSpPr>
            <a:stCxn id="8" idx="2"/>
          </p:cNvCxnSpPr>
          <p:nvPr/>
        </p:nvCxnSpPr>
        <p:spPr>
          <a:xfrm flipH="1">
            <a:off x="883920" y="1778000"/>
            <a:ext cx="5080" cy="5079999"/>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51DE77B0-3D7C-A5D1-BCE0-F3202D2F3A7E}"/>
              </a:ext>
            </a:extLst>
          </p:cNvPr>
          <p:cNvSpPr>
            <a:spLocks noGrp="1"/>
          </p:cNvSpPr>
          <p:nvPr>
            <p:ph idx="1"/>
          </p:nvPr>
        </p:nvSpPr>
        <p:spPr>
          <a:xfrm>
            <a:off x="1676400" y="1001759"/>
            <a:ext cx="10515600" cy="5856239"/>
          </a:xfrm>
        </p:spPr>
        <p:txBody>
          <a:bodyPr>
            <a:normAutofit fontScale="62500" lnSpcReduction="20000"/>
          </a:bodyPr>
          <a:lstStyle/>
          <a:p>
            <a:r>
              <a:rPr lang="en-US" dirty="0"/>
              <a:t>Collaborative selling is a sales approach where the salesperson and the customer work together as partners to find the best solution to the customer’s problem or need. Rather than the salesperson simply pushing a product or service, the goal of collaborative selling is to foster a cooperative relationship where both parties contribute ideas, share knowledge, and jointly determine what the best course of action is.</a:t>
            </a:r>
          </a:p>
          <a:p>
            <a:r>
              <a:rPr lang="en-US" dirty="0"/>
              <a:t>In collaborative selling, the salesperson is focused on being a guide and collaborator, rather than just a seller. The approach is often highly customer-centric and is built on mutual trust and open communication.</a:t>
            </a:r>
          </a:p>
          <a:p>
            <a:r>
              <a:rPr lang="en-US" b="1" dirty="0"/>
              <a:t>Key Features of Collaborative Selling:</a:t>
            </a:r>
          </a:p>
          <a:p>
            <a:pPr>
              <a:buFont typeface="+mj-lt"/>
              <a:buAutoNum type="arabicPeriod"/>
            </a:pPr>
            <a:r>
              <a:rPr lang="en-US" b="1" dirty="0"/>
              <a:t>Joint Problem-Solving</a:t>
            </a:r>
            <a:r>
              <a:rPr lang="en-US" dirty="0"/>
              <a:t>: The salesperson and the customer work together to identify challenges and explore solutions. Both parties contribute insights to find the best fit for the customer's needs.</a:t>
            </a:r>
          </a:p>
          <a:p>
            <a:pPr>
              <a:buFont typeface="+mj-lt"/>
              <a:buAutoNum type="arabicPeriod"/>
            </a:pPr>
            <a:r>
              <a:rPr lang="en-US" b="1" dirty="0"/>
              <a:t>Mutual Respect</a:t>
            </a:r>
            <a:r>
              <a:rPr lang="en-US" dirty="0"/>
              <a:t>: This approach is built on respect, where the salesperson listens to the customer’s needs, values their input, and involves them in the decision-making process.</a:t>
            </a:r>
          </a:p>
          <a:p>
            <a:pPr>
              <a:buFont typeface="+mj-lt"/>
              <a:buAutoNum type="arabicPeriod"/>
            </a:pPr>
            <a:r>
              <a:rPr lang="en-US" b="1" dirty="0"/>
              <a:t>Two-Way Communication</a:t>
            </a:r>
            <a:r>
              <a:rPr lang="en-US" dirty="0"/>
              <a:t>: Instead of the salesperson just talking at the customer, there’s a continuous exchange of ideas and feedback. The salesperson asks open-ended questions and listens actively to understand the customer’s perspective.</a:t>
            </a:r>
          </a:p>
          <a:p>
            <a:pPr>
              <a:buFont typeface="+mj-lt"/>
              <a:buAutoNum type="arabicPeriod"/>
            </a:pPr>
            <a:r>
              <a:rPr lang="en-US" b="1" dirty="0"/>
              <a:t>Long-Term Focus</a:t>
            </a:r>
            <a:r>
              <a:rPr lang="en-US" dirty="0"/>
              <a:t>: Collaborative selling often aims at building a long-term relationship, where the salesperson becomes a trusted partner who will continue to offer value over time, not just during the sales process.</a:t>
            </a:r>
          </a:p>
          <a:p>
            <a:pPr>
              <a:buFont typeface="+mj-lt"/>
              <a:buAutoNum type="arabicPeriod"/>
            </a:pPr>
            <a:r>
              <a:rPr lang="en-US" b="1" dirty="0"/>
              <a:t>Customization and Personalization</a:t>
            </a:r>
            <a:r>
              <a:rPr lang="en-US" dirty="0"/>
              <a:t>: Solutions offered are highly tailored to the customer’s specific needs, as the salesperson understands the customer's business (or personal) goals and works closely with them to meet those goals.</a:t>
            </a:r>
          </a:p>
          <a:p>
            <a:pPr>
              <a:buFont typeface="+mj-lt"/>
              <a:buAutoNum type="arabicPeriod"/>
            </a:pPr>
            <a:r>
              <a:rPr lang="en-US" b="1" dirty="0"/>
              <a:t>Empowering the Customer</a:t>
            </a:r>
            <a:r>
              <a:rPr lang="en-US" dirty="0"/>
              <a:t>: In collaborative selling, the customer feels empowered to make the best decision for themselves, as they are actively involved in finding the solution, rather than just being told what to buy.</a:t>
            </a:r>
          </a:p>
        </p:txBody>
      </p:sp>
    </p:spTree>
    <p:extLst>
      <p:ext uri="{BB962C8B-B14F-4D97-AF65-F5344CB8AC3E}">
        <p14:creationId xmlns:p14="http://schemas.microsoft.com/office/powerpoint/2010/main" val="75919120"/>
      </p:ext>
    </p:extLst>
  </p:cSld>
  <p:clrMapOvr>
    <a:masterClrMapping/>
  </p:clrMapOvr>
</p:sld>
</file>

<file path=ppt/theme/theme1.xml><?xml version="1.0" encoding="utf-8"?>
<a:theme xmlns:a="http://schemas.openxmlformats.org/drawingml/2006/main" name="Theme1">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3911A64F-8A19-4FC0-A8CA-EE2ABCB3D216}" vid="{17FA1FE7-16A3-47E6-A406-6CA30964831D}"/>
    </a:ext>
  </a:extLst>
</a:theme>
</file>

<file path=docProps/app.xml><?xml version="1.0" encoding="utf-8"?>
<Properties xmlns="http://schemas.openxmlformats.org/officeDocument/2006/extended-properties" xmlns:vt="http://schemas.openxmlformats.org/officeDocument/2006/docPropsVTypes">
  <Template/>
  <TotalTime>355</TotalTime>
  <Words>3125</Words>
  <Application>Microsoft Office PowerPoint</Application>
  <PresentationFormat>Widescreen</PresentationFormat>
  <Paragraphs>106</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Theme1</vt:lpstr>
      <vt:lpstr>Types of Selling</vt:lpstr>
      <vt:lpstr>How Would You Describe Your Sales Style?</vt:lpstr>
      <vt:lpstr>What is selling?</vt:lpstr>
      <vt:lpstr>Most common types of selling today’s reps use on the job:</vt:lpstr>
      <vt:lpstr>Transactional Selling</vt:lpstr>
      <vt:lpstr>Solution Selling</vt:lpstr>
      <vt:lpstr>Consultative Selling</vt:lpstr>
      <vt:lpstr>Provocative Selling</vt:lpstr>
      <vt:lpstr>Collaborative Selling</vt:lpstr>
      <vt:lpstr>Social Selling</vt:lpstr>
      <vt:lpstr>Partnership Selling</vt:lpstr>
      <vt:lpstr>High-pressure selling</vt:lpstr>
      <vt:lpstr>Insight selling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Selling</dc:title>
  <dc:creator>Shelbi Hogan</dc:creator>
  <cp:lastModifiedBy>Vincent Kirkwood</cp:lastModifiedBy>
  <cp:revision>7</cp:revision>
  <dcterms:created xsi:type="dcterms:W3CDTF">2022-01-23T02:05:50Z</dcterms:created>
  <dcterms:modified xsi:type="dcterms:W3CDTF">2025-01-29T18:06:38Z</dcterms:modified>
</cp:coreProperties>
</file>